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294" r:id="rId5"/>
    <p:sldId id="284" r:id="rId6"/>
    <p:sldId id="278" r:id="rId7"/>
    <p:sldId id="261" r:id="rId8"/>
    <p:sldId id="302" r:id="rId9"/>
    <p:sldId id="273" r:id="rId10"/>
    <p:sldId id="313" r:id="rId11"/>
    <p:sldId id="307" r:id="rId12"/>
    <p:sldId id="308" r:id="rId13"/>
    <p:sldId id="297" r:id="rId14"/>
    <p:sldId id="299" r:id="rId15"/>
    <p:sldId id="314" r:id="rId16"/>
    <p:sldId id="305" r:id="rId17"/>
    <p:sldId id="303" r:id="rId18"/>
    <p:sldId id="304" r:id="rId19"/>
    <p:sldId id="306" r:id="rId20"/>
    <p:sldId id="310" r:id="rId21"/>
    <p:sldId id="311" r:id="rId22"/>
    <p:sldId id="312" r:id="rId23"/>
    <p:sldId id="288" r:id="rId24"/>
    <p:sldId id="28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030" autoAdjust="0"/>
  </p:normalViewPr>
  <p:slideViewPr>
    <p:cSldViewPr snapToGrid="0">
      <p:cViewPr>
        <p:scale>
          <a:sx n="58" d="100"/>
          <a:sy n="58" d="100"/>
        </p:scale>
        <p:origin x="428" y="76"/>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4488"/>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8/7/2025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8/7/2025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FD611-F868-4D79-A907-74CE5F7E9B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227366-5741-998A-1336-4DE00E7604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BB9C4E-F8C6-15C1-6249-61D5E9A078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BA2924-4535-3852-1CB2-105F9D8AE34B}"/>
              </a:ext>
            </a:extLst>
          </p:cNvPr>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2594507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72A38-6470-D7D3-411F-E48A87D4F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D7AEDE-DA9A-5F1A-F696-C7F6BB5CA7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6DEC18-E780-0E0B-8FFD-A307AB5256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812AE3-5646-23CC-511A-93750248E324}"/>
              </a:ext>
            </a:extLst>
          </p:cNvPr>
          <p:cNvSpPr>
            <a:spLocks noGrp="1"/>
          </p:cNvSpPr>
          <p:nvPr>
            <p:ph type="sldNum" sz="quarter" idx="5"/>
          </p:nvPr>
        </p:nvSpPr>
        <p:spPr/>
        <p:txBody>
          <a:bodyPr/>
          <a:lstStyle/>
          <a:p>
            <a:fld id="{55247812-3409-784D-BAE7-ABE53735D59F}" type="slidenum">
              <a:rPr lang="en-US" smtClean="0"/>
              <a:t>16</a:t>
            </a:fld>
            <a:endParaRPr lang="en-US"/>
          </a:p>
        </p:txBody>
      </p:sp>
    </p:spTree>
    <p:extLst>
      <p:ext uri="{BB962C8B-B14F-4D97-AF65-F5344CB8AC3E}">
        <p14:creationId xmlns:p14="http://schemas.microsoft.com/office/powerpoint/2010/main" val="3361510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F185B-13DD-4E53-3F09-EA2E99B03C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A4372D-D34D-4264-69C5-BFF3B89977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3F018C-3915-BAED-365E-F38ECFFF05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70BDB1-82E8-3846-152B-18C51FCB9B0F}"/>
              </a:ext>
            </a:extLst>
          </p:cNvPr>
          <p:cNvSpPr>
            <a:spLocks noGrp="1"/>
          </p:cNvSpPr>
          <p:nvPr>
            <p:ph type="sldNum" sz="quarter" idx="5"/>
          </p:nvPr>
        </p:nvSpPr>
        <p:spPr/>
        <p:txBody>
          <a:bodyPr/>
          <a:lstStyle/>
          <a:p>
            <a:fld id="{55247812-3409-784D-BAE7-ABE53735D59F}" type="slidenum">
              <a:rPr lang="en-US" smtClean="0"/>
              <a:t>17</a:t>
            </a:fld>
            <a:endParaRPr lang="en-US"/>
          </a:p>
        </p:txBody>
      </p:sp>
    </p:spTree>
    <p:extLst>
      <p:ext uri="{BB962C8B-B14F-4D97-AF65-F5344CB8AC3E}">
        <p14:creationId xmlns:p14="http://schemas.microsoft.com/office/powerpoint/2010/main" val="941553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BB457-D428-DDAE-BA66-26925B280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A135B2-9CC9-F7A0-5148-45C4C45CA3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188DA-771D-38A6-AB52-79739EA81B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D94CA9-49CD-B511-1EA8-5539FBA153DE}"/>
              </a:ext>
            </a:extLst>
          </p:cNvPr>
          <p:cNvSpPr>
            <a:spLocks noGrp="1"/>
          </p:cNvSpPr>
          <p:nvPr>
            <p:ph type="sldNum" sz="quarter" idx="5"/>
          </p:nvPr>
        </p:nvSpPr>
        <p:spPr/>
        <p:txBody>
          <a:bodyPr/>
          <a:lstStyle/>
          <a:p>
            <a:fld id="{55247812-3409-784D-BAE7-ABE53735D59F}" type="slidenum">
              <a:rPr lang="en-US" smtClean="0"/>
              <a:t>18</a:t>
            </a:fld>
            <a:endParaRPr lang="en-US"/>
          </a:p>
        </p:txBody>
      </p:sp>
    </p:spTree>
    <p:extLst>
      <p:ext uri="{BB962C8B-B14F-4D97-AF65-F5344CB8AC3E}">
        <p14:creationId xmlns:p14="http://schemas.microsoft.com/office/powerpoint/2010/main" val="5007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8105C-587A-CD02-57DD-26F4DE0E02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54F15-7F40-5C90-CF67-50B0132216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D3AACF-3DE6-4099-8ED9-79FE44059E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80D91C-9D03-6835-1226-EB3C29F15069}"/>
              </a:ext>
            </a:extLst>
          </p:cNvPr>
          <p:cNvSpPr>
            <a:spLocks noGrp="1"/>
          </p:cNvSpPr>
          <p:nvPr>
            <p:ph type="sldNum" sz="quarter" idx="5"/>
          </p:nvPr>
        </p:nvSpPr>
        <p:spPr/>
        <p:txBody>
          <a:bodyPr/>
          <a:lstStyle/>
          <a:p>
            <a:fld id="{55247812-3409-784D-BAE7-ABE53735D59F}" type="slidenum">
              <a:rPr lang="en-US" smtClean="0"/>
              <a:t>19</a:t>
            </a:fld>
            <a:endParaRPr lang="en-US"/>
          </a:p>
        </p:txBody>
      </p:sp>
    </p:spTree>
    <p:extLst>
      <p:ext uri="{BB962C8B-B14F-4D97-AF65-F5344CB8AC3E}">
        <p14:creationId xmlns:p14="http://schemas.microsoft.com/office/powerpoint/2010/main" val="2767978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20</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21</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E5EE4-C8F3-DBD4-2403-13A0ECCAE0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D367D6-2B60-67E1-6D9D-BE113B6EF0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84FCF1-A741-4C9C-E90B-93A493BB23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CBF47D-7F23-F994-E841-184B0BEB4E41}"/>
              </a:ext>
            </a:extLst>
          </p:cNvPr>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847084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817111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FBDF9-0DA4-71B5-C27C-9E923A4FF6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D07460-BF2A-79CF-E5CC-565831DBBD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D0626E-E227-2E09-E9AF-B5A5D1C9CF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634EC5-FEEA-31D1-5A8E-5787F8783FFE}"/>
              </a:ext>
            </a:extLst>
          </p:cNvPr>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1780200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E019E-BA38-C7D8-B2B2-3F6C648AD1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4F26BA-DE02-029B-5D27-9ED5964324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053A40-9AF1-2042-259F-01E7EBFA4C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4DF1DA-9D56-1070-8E92-236551E41AAD}"/>
              </a:ext>
            </a:extLst>
          </p:cNvPr>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1967113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830B0-32E9-6F6E-5BB4-ACC44F489E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3B34C-E679-5C82-0F98-FE287B02C2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3B6D41-5E0F-8359-89E3-251418ADE4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C3C2A8-D1E5-3A76-B347-724CFB6E300B}"/>
              </a:ext>
            </a:extLst>
          </p:cNvPr>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2723187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8/7/2025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8/7/2025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2847806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003212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8/7/2025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8/7/2025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8/7/2025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8/7/2025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 id="2147483669" r:id="rId13"/>
    <p:sldLayoutId id="2147483670" r:id="rId14"/>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flightplan.forecastinternational.com/2023/09/26/top-100-airlines-in-the-us" TargetMode="External"/><Relationship Id="rId3" Type="http://schemas.openxmlformats.org/officeDocument/2006/relationships/image" Target="../media/image7.jp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thepointsguy.com/airline/best-us-airlines-2025" TargetMode="External"/><Relationship Id="rId1" Type="http://schemas.openxmlformats.org/officeDocument/2006/relationships/slideLayout" Target="../slideLayouts/slideLayout10.xm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 Id="rId9"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8.jpg"/><Relationship Id="rId5" Type="http://schemas.openxmlformats.org/officeDocument/2006/relationships/image" Target="../media/image23.jp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2.jpeg"/><Relationship Id="rId5" Type="http://schemas.openxmlformats.org/officeDocument/2006/relationships/image" Target="../media/image11.png"/><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jpg"/><Relationship Id="rId5" Type="http://schemas.openxmlformats.org/officeDocument/2006/relationships/image" Target="../media/image39.jpe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hyperlink" Target="https://www.kaggle.com/datasets/dilwong/flightprices/dat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remium Photo | Background transport airplane backgtound">
            <a:extLst>
              <a:ext uri="{FF2B5EF4-FFF2-40B4-BE49-F238E27FC236}">
                <a16:creationId xmlns:a16="http://schemas.microsoft.com/office/drawing/2014/main" id="{FFAE8B00-5EAA-C213-A363-181D3F326CE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444"/>
          <a:stretch>
            <a:fillRect/>
          </a:stretch>
        </p:blipFill>
        <p:spPr bwMode="auto">
          <a:xfrm>
            <a:off x="20" y="10"/>
            <a:ext cx="12191980" cy="6857990"/>
          </a:xfrm>
          <a:prstGeom prst="rect">
            <a:avLst/>
          </a:prstGeom>
          <a:solidFill>
            <a:srgbClr val="FFFFFF"/>
          </a:solidFill>
        </p:spPr>
      </p:pic>
      <p:sp>
        <p:nvSpPr>
          <p:cNvPr id="1033" name="Title 2">
            <a:extLst>
              <a:ext uri="{FF2B5EF4-FFF2-40B4-BE49-F238E27FC236}">
                <a16:creationId xmlns:a16="http://schemas.microsoft.com/office/drawing/2014/main" id="{2AE49ABE-938C-370E-727A-A3E18A97CF61}"/>
              </a:ext>
            </a:extLst>
          </p:cNvPr>
          <p:cNvSpPr>
            <a:spLocks noGrp="1"/>
          </p:cNvSpPr>
          <p:nvPr>
            <p:ph type="ctrTitle"/>
          </p:nvPr>
        </p:nvSpPr>
        <p:spPr>
          <a:xfrm>
            <a:off x="0" y="4815068"/>
            <a:ext cx="12192000" cy="2042922"/>
          </a:xfrm>
        </p:spPr>
        <p:txBody>
          <a:bodyPr/>
          <a:lstStyle/>
          <a:p>
            <a:r>
              <a:rPr lang="en-US" sz="6000" b="1" dirty="0">
                <a:latin typeface="ADLaM Display" panose="02010000000000000000" pitchFamily="2" charset="0"/>
                <a:ea typeface="ADLaM Display" panose="02010000000000000000" pitchFamily="2" charset="0"/>
                <a:cs typeface="ADLaM Display" panose="02010000000000000000" pitchFamily="2" charset="0"/>
              </a:rPr>
              <a:t>Flying prices</a:t>
            </a:r>
          </a:p>
        </p:txBody>
      </p:sp>
    </p:spTree>
    <p:extLst>
      <p:ext uri="{BB962C8B-B14F-4D97-AF65-F5344CB8AC3E}">
        <p14:creationId xmlns:p14="http://schemas.microsoft.com/office/powerpoint/2010/main" val="4156333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F3590-5254-C22C-F19F-A07D5F077E5A}"/>
            </a:ext>
          </a:extLst>
        </p:cNvPr>
        <p:cNvGrpSpPr/>
        <p:nvPr/>
      </p:nvGrpSpPr>
      <p:grpSpPr>
        <a:xfrm>
          <a:off x="0" y="0"/>
          <a:ext cx="0" cy="0"/>
          <a:chOff x="0" y="0"/>
          <a:chExt cx="0" cy="0"/>
        </a:xfrm>
      </p:grpSpPr>
      <p:pic>
        <p:nvPicPr>
          <p:cNvPr id="9" name="Content Placeholder 8" descr="A blue and orange airplane logo&#10;&#10;AI-generated content may be incorrect.">
            <a:extLst>
              <a:ext uri="{FF2B5EF4-FFF2-40B4-BE49-F238E27FC236}">
                <a16:creationId xmlns:a16="http://schemas.microsoft.com/office/drawing/2014/main" id="{6B52A7EA-1B5E-8B75-DA14-AE80FC22FA57}"/>
              </a:ext>
            </a:extLst>
          </p:cNvPr>
          <p:cNvPicPr>
            <a:picLocks noGrp="1" noChangeAspect="1"/>
          </p:cNvPicPr>
          <p:nvPr>
            <p:ph sz="quarter" idx="16"/>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8768" t="20708" r="18121" b="23295"/>
          <a:stretch>
            <a:fillRect/>
          </a:stretch>
        </p:blipFill>
        <p:spPr bwMode="auto">
          <a:xfrm>
            <a:off x="107484" y="73912"/>
            <a:ext cx="1461431" cy="133900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671FF5-8888-924C-5FF4-0158992A750A}"/>
              </a:ext>
            </a:extLst>
          </p:cNvPr>
          <p:cNvSpPr>
            <a:spLocks noGrp="1"/>
          </p:cNvSpPr>
          <p:nvPr>
            <p:ph type="title"/>
          </p:nvPr>
        </p:nvSpPr>
        <p:spPr>
          <a:xfrm>
            <a:off x="838200" y="278594"/>
            <a:ext cx="10515600" cy="828040"/>
          </a:xfrm>
          <a:noFill/>
        </p:spPr>
        <p:txBody>
          <a:bodyPr anchor="ctr"/>
          <a:lstStyle/>
          <a:p>
            <a:r>
              <a:rPr lang="en-US"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2. Airlines</a:t>
            </a:r>
            <a:endParaRPr lang="en-US" dirty="0">
              <a:solidFill>
                <a:srgbClr val="C00000"/>
              </a:solidFill>
            </a:endParaRPr>
          </a:p>
        </p:txBody>
      </p:sp>
      <p:pic>
        <p:nvPicPr>
          <p:cNvPr id="14" name="Picture 13" descr="A screenshot of a graph&#10;&#10;AI-generated content may be incorrect.">
            <a:extLst>
              <a:ext uri="{FF2B5EF4-FFF2-40B4-BE49-F238E27FC236}">
                <a16:creationId xmlns:a16="http://schemas.microsoft.com/office/drawing/2014/main" id="{EACF30BF-FDB2-6218-9351-32BD14524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6204" y="2203074"/>
            <a:ext cx="9259592" cy="4031471"/>
          </a:xfrm>
          <a:prstGeom prst="rect">
            <a:avLst/>
          </a:prstGeom>
        </p:spPr>
      </p:pic>
      <p:pic>
        <p:nvPicPr>
          <p:cNvPr id="6148" name="Picture 4" descr="American Airlines Airplane Logo">
            <a:extLst>
              <a:ext uri="{FF2B5EF4-FFF2-40B4-BE49-F238E27FC236}">
                <a16:creationId xmlns:a16="http://schemas.microsoft.com/office/drawing/2014/main" id="{31C798DE-9239-CFC0-6040-5C9529DDC89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2712" b="31394"/>
          <a:stretch>
            <a:fillRect/>
          </a:stretch>
        </p:blipFill>
        <p:spPr bwMode="auto">
          <a:xfrm>
            <a:off x="1021374" y="995793"/>
            <a:ext cx="2834967" cy="120728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Delta Air Lines logo vector in (EPS, AI, CDR) free download">
            <a:extLst>
              <a:ext uri="{FF2B5EF4-FFF2-40B4-BE49-F238E27FC236}">
                <a16:creationId xmlns:a16="http://schemas.microsoft.com/office/drawing/2014/main" id="{1E9E7C38-B16D-D36D-F0E4-5FE8269F769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9169" b="36593"/>
          <a:stretch>
            <a:fillRect/>
          </a:stretch>
        </p:blipFill>
        <p:spPr bwMode="auto">
          <a:xfrm>
            <a:off x="4479402" y="995793"/>
            <a:ext cx="3191726" cy="120728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United Airlines Logo, symbol, meaning, history, PNG, brand">
            <a:extLst>
              <a:ext uri="{FF2B5EF4-FFF2-40B4-BE49-F238E27FC236}">
                <a16:creationId xmlns:a16="http://schemas.microsoft.com/office/drawing/2014/main" id="{077BD1FC-0360-3CBA-572E-A9109CED59F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254" b="13358"/>
          <a:stretch>
            <a:fillRect/>
          </a:stretch>
        </p:blipFill>
        <p:spPr bwMode="auto">
          <a:xfrm>
            <a:off x="8386325" y="995793"/>
            <a:ext cx="2834967" cy="120728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FAEF502D-843D-1188-10E1-56EB33DDB5C7}"/>
              </a:ext>
            </a:extLst>
          </p:cNvPr>
          <p:cNvSpPr/>
          <p:nvPr/>
        </p:nvSpPr>
        <p:spPr>
          <a:xfrm>
            <a:off x="1579419" y="3299514"/>
            <a:ext cx="1828800" cy="787577"/>
          </a:xfrm>
          <a:custGeom>
            <a:avLst/>
            <a:gdLst>
              <a:gd name="connsiteX0" fmla="*/ 0 w 1828800"/>
              <a:gd name="connsiteY0" fmla="*/ 0 h 787577"/>
              <a:gd name="connsiteX1" fmla="*/ 402336 w 1828800"/>
              <a:gd name="connsiteY1" fmla="*/ 0 h 787577"/>
              <a:gd name="connsiteX2" fmla="*/ 859536 w 1828800"/>
              <a:gd name="connsiteY2" fmla="*/ 0 h 787577"/>
              <a:gd name="connsiteX3" fmla="*/ 1261872 w 1828800"/>
              <a:gd name="connsiteY3" fmla="*/ 0 h 787577"/>
              <a:gd name="connsiteX4" fmla="*/ 1828800 w 1828800"/>
              <a:gd name="connsiteY4" fmla="*/ 0 h 787577"/>
              <a:gd name="connsiteX5" fmla="*/ 1828800 w 1828800"/>
              <a:gd name="connsiteY5" fmla="*/ 393789 h 787577"/>
              <a:gd name="connsiteX6" fmla="*/ 1828800 w 1828800"/>
              <a:gd name="connsiteY6" fmla="*/ 787577 h 787577"/>
              <a:gd name="connsiteX7" fmla="*/ 1335024 w 1828800"/>
              <a:gd name="connsiteY7" fmla="*/ 787577 h 787577"/>
              <a:gd name="connsiteX8" fmla="*/ 932688 w 1828800"/>
              <a:gd name="connsiteY8" fmla="*/ 787577 h 787577"/>
              <a:gd name="connsiteX9" fmla="*/ 457200 w 1828800"/>
              <a:gd name="connsiteY9" fmla="*/ 787577 h 787577"/>
              <a:gd name="connsiteX10" fmla="*/ 0 w 1828800"/>
              <a:gd name="connsiteY10" fmla="*/ 787577 h 787577"/>
              <a:gd name="connsiteX11" fmla="*/ 0 w 1828800"/>
              <a:gd name="connsiteY11" fmla="*/ 393789 h 787577"/>
              <a:gd name="connsiteX12" fmla="*/ 0 w 1828800"/>
              <a:gd name="connsiteY12" fmla="*/ 0 h 78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8800" h="787577" extrusionOk="0">
                <a:moveTo>
                  <a:pt x="0" y="0"/>
                </a:moveTo>
                <a:cubicBezTo>
                  <a:pt x="120583" y="-21634"/>
                  <a:pt x="297607" y="24358"/>
                  <a:pt x="402336" y="0"/>
                </a:cubicBezTo>
                <a:cubicBezTo>
                  <a:pt x="507065" y="-24358"/>
                  <a:pt x="712920" y="38708"/>
                  <a:pt x="859536" y="0"/>
                </a:cubicBezTo>
                <a:cubicBezTo>
                  <a:pt x="1006152" y="-38708"/>
                  <a:pt x="1159215" y="40950"/>
                  <a:pt x="1261872" y="0"/>
                </a:cubicBezTo>
                <a:cubicBezTo>
                  <a:pt x="1364529" y="-40950"/>
                  <a:pt x="1578839" y="65269"/>
                  <a:pt x="1828800" y="0"/>
                </a:cubicBezTo>
                <a:cubicBezTo>
                  <a:pt x="1830794" y="107828"/>
                  <a:pt x="1818261" y="267255"/>
                  <a:pt x="1828800" y="393789"/>
                </a:cubicBezTo>
                <a:cubicBezTo>
                  <a:pt x="1839339" y="520323"/>
                  <a:pt x="1816807" y="665051"/>
                  <a:pt x="1828800" y="787577"/>
                </a:cubicBezTo>
                <a:cubicBezTo>
                  <a:pt x="1688584" y="827489"/>
                  <a:pt x="1467970" y="749162"/>
                  <a:pt x="1335024" y="787577"/>
                </a:cubicBezTo>
                <a:cubicBezTo>
                  <a:pt x="1202078" y="825992"/>
                  <a:pt x="1109177" y="781914"/>
                  <a:pt x="932688" y="787577"/>
                </a:cubicBezTo>
                <a:cubicBezTo>
                  <a:pt x="756199" y="793240"/>
                  <a:pt x="628534" y="735475"/>
                  <a:pt x="457200" y="787577"/>
                </a:cubicBezTo>
                <a:cubicBezTo>
                  <a:pt x="285866" y="839679"/>
                  <a:pt x="218504" y="750734"/>
                  <a:pt x="0" y="787577"/>
                </a:cubicBezTo>
                <a:cubicBezTo>
                  <a:pt x="-9388" y="676189"/>
                  <a:pt x="29157" y="553332"/>
                  <a:pt x="0" y="393789"/>
                </a:cubicBezTo>
                <a:cubicBezTo>
                  <a:pt x="-29157" y="234246"/>
                  <a:pt x="39146" y="158831"/>
                  <a:pt x="0" y="0"/>
                </a:cubicBezTo>
                <a:close/>
              </a:path>
            </a:pathLst>
          </a:custGeom>
          <a:noFill/>
          <a:ln w="38100">
            <a:solidFill>
              <a:srgbClr val="FF0000"/>
            </a:solidFill>
            <a:prstDash val="lgDash"/>
            <a:extLst>
              <a:ext uri="{C807C97D-BFC1-408E-A445-0C87EB9F89A2}">
                <ask:lineSketchStyleProps xmlns:ask="http://schemas.microsoft.com/office/drawing/2018/sketchyshapes" sd="2504176080">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076929C3-CCDA-F58F-2ADE-447FF1EB0EEF}"/>
              </a:ext>
            </a:extLst>
          </p:cNvPr>
          <p:cNvSpPr txBox="1"/>
          <p:nvPr/>
        </p:nvSpPr>
        <p:spPr>
          <a:xfrm>
            <a:off x="408709" y="6377817"/>
            <a:ext cx="11374581" cy="430887"/>
          </a:xfrm>
          <a:prstGeom prst="rect">
            <a:avLst/>
          </a:prstGeom>
          <a:noFill/>
        </p:spPr>
        <p:txBody>
          <a:bodyPr wrap="square">
            <a:spAutoFit/>
          </a:bodyPr>
          <a:lstStyle/>
          <a:p>
            <a:pPr algn="just"/>
            <a:r>
              <a:rPr lang="en-US" sz="1100" dirty="0">
                <a:solidFill>
                  <a:schemeClr val="bg1"/>
                </a:solidFill>
                <a:latin typeface="Abadi" panose="020B0604020104020204" pitchFamily="34" charset="0"/>
                <a:hlinkClick r:id="rId8">
                  <a:extLst>
                    <a:ext uri="{A12FA001-AC4F-418D-AE19-62706E023703}">
                      <ahyp:hlinkClr xmlns:ahyp="http://schemas.microsoft.com/office/drawing/2018/hyperlinkcolor" val="tx"/>
                    </a:ext>
                  </a:extLst>
                </a:hlinkClick>
              </a:rPr>
              <a:t>https://flightplan.forecastinternational.com/2023/09/26/top-100-airlines-in-the-us</a:t>
            </a:r>
            <a:r>
              <a:rPr lang="en-US" sz="1100" dirty="0">
                <a:solidFill>
                  <a:schemeClr val="bg1"/>
                </a:solidFill>
                <a:latin typeface="Abadi" panose="020B0604020104020204" pitchFamily="34" charset="0"/>
              </a:rPr>
              <a:t> 2022/#:~:text=In%202022%2C%20the%20%231%20airline%20by%20passengers%20was,Lines%20in%20third%20place%20with%20142.1%20million%20%2816.5%25%29.</a:t>
            </a:r>
          </a:p>
        </p:txBody>
      </p:sp>
    </p:spTree>
    <p:extLst>
      <p:ext uri="{BB962C8B-B14F-4D97-AF65-F5344CB8AC3E}">
        <p14:creationId xmlns:p14="http://schemas.microsoft.com/office/powerpoint/2010/main" val="160798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par>
                                <p:cTn id="8" presetID="10" presetClass="entr" presetSubtype="0" fill="hold" nodeType="withEffect">
                                  <p:stCondLst>
                                    <p:cond delay="0"/>
                                  </p:stCondLst>
                                  <p:childTnLst>
                                    <p:set>
                                      <p:cBhvr>
                                        <p:cTn id="9" dur="1" fill="hold">
                                          <p:stCondLst>
                                            <p:cond delay="0"/>
                                          </p:stCondLst>
                                        </p:cTn>
                                        <p:tgtEl>
                                          <p:spTgt spid="6152"/>
                                        </p:tgtEl>
                                        <p:attrNameLst>
                                          <p:attrName>style.visibility</p:attrName>
                                        </p:attrNameLst>
                                      </p:cBhvr>
                                      <p:to>
                                        <p:strVal val="visible"/>
                                      </p:to>
                                    </p:set>
                                    <p:animEffect transition="in" filter="fade">
                                      <p:cBhvr>
                                        <p:cTn id="10" dur="500"/>
                                        <p:tgtEl>
                                          <p:spTgt spid="6152"/>
                                        </p:tgtEl>
                                      </p:cBhvr>
                                    </p:animEffect>
                                  </p:childTnLst>
                                </p:cTn>
                              </p:par>
                              <p:par>
                                <p:cTn id="11" presetID="10" presetClass="entr" presetSubtype="0" fill="hold" nodeType="withEffect">
                                  <p:stCondLst>
                                    <p:cond delay="0"/>
                                  </p:stCondLst>
                                  <p:childTnLst>
                                    <p:set>
                                      <p:cBhvr>
                                        <p:cTn id="12" dur="1" fill="hold">
                                          <p:stCondLst>
                                            <p:cond delay="0"/>
                                          </p:stCondLst>
                                        </p:cTn>
                                        <p:tgtEl>
                                          <p:spTgt spid="6154"/>
                                        </p:tgtEl>
                                        <p:attrNameLst>
                                          <p:attrName>style.visibility</p:attrName>
                                        </p:attrNameLst>
                                      </p:cBhvr>
                                      <p:to>
                                        <p:strVal val="visible"/>
                                      </p:to>
                                    </p:set>
                                    <p:animEffect transition="in" filter="fade">
                                      <p:cBhvr>
                                        <p:cTn id="13" dur="500"/>
                                        <p:tgtEl>
                                          <p:spTgt spid="615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A0E877-EBCD-F321-96A0-CADE8293F724}"/>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E1B8D005-4D9B-9E77-7963-DC8B4AFFED01}"/>
              </a:ext>
            </a:extLst>
          </p:cNvPr>
          <p:cNvSpPr txBox="1"/>
          <p:nvPr/>
        </p:nvSpPr>
        <p:spPr>
          <a:xfrm>
            <a:off x="408709" y="6433572"/>
            <a:ext cx="11374581" cy="307777"/>
          </a:xfrm>
          <a:prstGeom prst="rect">
            <a:avLst/>
          </a:prstGeom>
          <a:noFill/>
        </p:spPr>
        <p:txBody>
          <a:bodyPr wrap="square">
            <a:spAutoFit/>
          </a:bodyPr>
          <a:lstStyle/>
          <a:p>
            <a:pPr algn="ctr"/>
            <a:r>
              <a:rPr lang="en-US" sz="1400"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https://thepointsguy.com/airline/best-us-airlines-2025</a:t>
            </a:r>
            <a:endParaRPr lang="en-US" sz="1400"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screenshot of a computer&#10;&#10;AI-generated content may be incorrect.">
            <a:extLst>
              <a:ext uri="{FF2B5EF4-FFF2-40B4-BE49-F238E27FC236}">
                <a16:creationId xmlns:a16="http://schemas.microsoft.com/office/drawing/2014/main" id="{0091015B-9864-F955-7321-A1D19F821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6035" y="343916"/>
            <a:ext cx="8159928" cy="5657550"/>
          </a:xfrm>
          <a:prstGeom prst="rect">
            <a:avLst/>
          </a:prstGeom>
        </p:spPr>
      </p:pic>
      <p:sp>
        <p:nvSpPr>
          <p:cNvPr id="16" name="Rectangle 15">
            <a:extLst>
              <a:ext uri="{FF2B5EF4-FFF2-40B4-BE49-F238E27FC236}">
                <a16:creationId xmlns:a16="http://schemas.microsoft.com/office/drawing/2014/main" id="{92A9F043-B28F-EBA7-D20D-C73B8DA37ABF}"/>
              </a:ext>
            </a:extLst>
          </p:cNvPr>
          <p:cNvSpPr/>
          <p:nvPr/>
        </p:nvSpPr>
        <p:spPr>
          <a:xfrm>
            <a:off x="2360016" y="1900204"/>
            <a:ext cx="4470276" cy="1615441"/>
          </a:xfrm>
          <a:custGeom>
            <a:avLst/>
            <a:gdLst>
              <a:gd name="connsiteX0" fmla="*/ 0 w 4470276"/>
              <a:gd name="connsiteY0" fmla="*/ 0 h 1615441"/>
              <a:gd name="connsiteX1" fmla="*/ 424676 w 4470276"/>
              <a:gd name="connsiteY1" fmla="*/ 0 h 1615441"/>
              <a:gd name="connsiteX2" fmla="*/ 983461 w 4470276"/>
              <a:gd name="connsiteY2" fmla="*/ 0 h 1615441"/>
              <a:gd name="connsiteX3" fmla="*/ 1408137 w 4470276"/>
              <a:gd name="connsiteY3" fmla="*/ 0 h 1615441"/>
              <a:gd name="connsiteX4" fmla="*/ 1966921 w 4470276"/>
              <a:gd name="connsiteY4" fmla="*/ 0 h 1615441"/>
              <a:gd name="connsiteX5" fmla="*/ 2525706 w 4470276"/>
              <a:gd name="connsiteY5" fmla="*/ 0 h 1615441"/>
              <a:gd name="connsiteX6" fmla="*/ 3129193 w 4470276"/>
              <a:gd name="connsiteY6" fmla="*/ 0 h 1615441"/>
              <a:gd name="connsiteX7" fmla="*/ 3687978 w 4470276"/>
              <a:gd name="connsiteY7" fmla="*/ 0 h 1615441"/>
              <a:gd name="connsiteX8" fmla="*/ 4470276 w 4470276"/>
              <a:gd name="connsiteY8" fmla="*/ 0 h 1615441"/>
              <a:gd name="connsiteX9" fmla="*/ 4470276 w 4470276"/>
              <a:gd name="connsiteY9" fmla="*/ 538480 h 1615441"/>
              <a:gd name="connsiteX10" fmla="*/ 4470276 w 4470276"/>
              <a:gd name="connsiteY10" fmla="*/ 1028497 h 1615441"/>
              <a:gd name="connsiteX11" fmla="*/ 4470276 w 4470276"/>
              <a:gd name="connsiteY11" fmla="*/ 1615441 h 1615441"/>
              <a:gd name="connsiteX12" fmla="*/ 4000897 w 4470276"/>
              <a:gd name="connsiteY12" fmla="*/ 1615441 h 1615441"/>
              <a:gd name="connsiteX13" fmla="*/ 3486815 w 4470276"/>
              <a:gd name="connsiteY13" fmla="*/ 1615441 h 1615441"/>
              <a:gd name="connsiteX14" fmla="*/ 2838625 w 4470276"/>
              <a:gd name="connsiteY14" fmla="*/ 1615441 h 1615441"/>
              <a:gd name="connsiteX15" fmla="*/ 2235138 w 4470276"/>
              <a:gd name="connsiteY15" fmla="*/ 1615441 h 1615441"/>
              <a:gd name="connsiteX16" fmla="*/ 1586948 w 4470276"/>
              <a:gd name="connsiteY16" fmla="*/ 1615441 h 1615441"/>
              <a:gd name="connsiteX17" fmla="*/ 938758 w 4470276"/>
              <a:gd name="connsiteY17" fmla="*/ 1615441 h 1615441"/>
              <a:gd name="connsiteX18" fmla="*/ 0 w 4470276"/>
              <a:gd name="connsiteY18" fmla="*/ 1615441 h 1615441"/>
              <a:gd name="connsiteX19" fmla="*/ 0 w 4470276"/>
              <a:gd name="connsiteY19" fmla="*/ 1125424 h 1615441"/>
              <a:gd name="connsiteX20" fmla="*/ 0 w 4470276"/>
              <a:gd name="connsiteY20" fmla="*/ 554635 h 1615441"/>
              <a:gd name="connsiteX21" fmla="*/ 0 w 4470276"/>
              <a:gd name="connsiteY21" fmla="*/ 0 h 161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70276" h="1615441" extrusionOk="0">
                <a:moveTo>
                  <a:pt x="0" y="0"/>
                </a:moveTo>
                <a:cubicBezTo>
                  <a:pt x="101864" y="-25465"/>
                  <a:pt x="283306" y="48905"/>
                  <a:pt x="424676" y="0"/>
                </a:cubicBezTo>
                <a:cubicBezTo>
                  <a:pt x="566046" y="-48905"/>
                  <a:pt x="865276" y="21444"/>
                  <a:pt x="983461" y="0"/>
                </a:cubicBezTo>
                <a:cubicBezTo>
                  <a:pt x="1101647" y="-21444"/>
                  <a:pt x="1273753" y="40142"/>
                  <a:pt x="1408137" y="0"/>
                </a:cubicBezTo>
                <a:cubicBezTo>
                  <a:pt x="1542521" y="-40142"/>
                  <a:pt x="1798111" y="4348"/>
                  <a:pt x="1966921" y="0"/>
                </a:cubicBezTo>
                <a:cubicBezTo>
                  <a:pt x="2135731" y="-4348"/>
                  <a:pt x="2252703" y="2465"/>
                  <a:pt x="2525706" y="0"/>
                </a:cubicBezTo>
                <a:cubicBezTo>
                  <a:pt x="2798709" y="-2465"/>
                  <a:pt x="2864128" y="4375"/>
                  <a:pt x="3129193" y="0"/>
                </a:cubicBezTo>
                <a:cubicBezTo>
                  <a:pt x="3394258" y="-4375"/>
                  <a:pt x="3421726" y="14015"/>
                  <a:pt x="3687978" y="0"/>
                </a:cubicBezTo>
                <a:cubicBezTo>
                  <a:pt x="3954230" y="-14015"/>
                  <a:pt x="4257381" y="66802"/>
                  <a:pt x="4470276" y="0"/>
                </a:cubicBezTo>
                <a:cubicBezTo>
                  <a:pt x="4479512" y="181224"/>
                  <a:pt x="4429515" y="353642"/>
                  <a:pt x="4470276" y="538480"/>
                </a:cubicBezTo>
                <a:cubicBezTo>
                  <a:pt x="4511037" y="723318"/>
                  <a:pt x="4466164" y="903576"/>
                  <a:pt x="4470276" y="1028497"/>
                </a:cubicBezTo>
                <a:cubicBezTo>
                  <a:pt x="4474388" y="1153418"/>
                  <a:pt x="4420760" y="1368674"/>
                  <a:pt x="4470276" y="1615441"/>
                </a:cubicBezTo>
                <a:cubicBezTo>
                  <a:pt x="4311359" y="1631894"/>
                  <a:pt x="4170136" y="1561121"/>
                  <a:pt x="4000897" y="1615441"/>
                </a:cubicBezTo>
                <a:cubicBezTo>
                  <a:pt x="3831658" y="1669761"/>
                  <a:pt x="3674147" y="1576190"/>
                  <a:pt x="3486815" y="1615441"/>
                </a:cubicBezTo>
                <a:cubicBezTo>
                  <a:pt x="3299483" y="1654692"/>
                  <a:pt x="2983909" y="1609908"/>
                  <a:pt x="2838625" y="1615441"/>
                </a:cubicBezTo>
                <a:cubicBezTo>
                  <a:pt x="2693341" y="1620974"/>
                  <a:pt x="2378976" y="1567657"/>
                  <a:pt x="2235138" y="1615441"/>
                </a:cubicBezTo>
                <a:cubicBezTo>
                  <a:pt x="2091300" y="1663225"/>
                  <a:pt x="1813638" y="1599900"/>
                  <a:pt x="1586948" y="1615441"/>
                </a:cubicBezTo>
                <a:cubicBezTo>
                  <a:pt x="1360258" y="1630982"/>
                  <a:pt x="1260690" y="1590890"/>
                  <a:pt x="938758" y="1615441"/>
                </a:cubicBezTo>
                <a:cubicBezTo>
                  <a:pt x="616826" y="1639992"/>
                  <a:pt x="446226" y="1600667"/>
                  <a:pt x="0" y="1615441"/>
                </a:cubicBezTo>
                <a:cubicBezTo>
                  <a:pt x="-31393" y="1450550"/>
                  <a:pt x="49227" y="1314046"/>
                  <a:pt x="0" y="1125424"/>
                </a:cubicBezTo>
                <a:cubicBezTo>
                  <a:pt x="-49227" y="936802"/>
                  <a:pt x="15307" y="699189"/>
                  <a:pt x="0" y="554635"/>
                </a:cubicBezTo>
                <a:cubicBezTo>
                  <a:pt x="-15307" y="410081"/>
                  <a:pt x="37362" y="198219"/>
                  <a:pt x="0" y="0"/>
                </a:cubicBezTo>
                <a:close/>
              </a:path>
            </a:pathLst>
          </a:custGeom>
          <a:noFill/>
          <a:ln w="38100">
            <a:solidFill>
              <a:srgbClr val="FFFF00"/>
            </a:solidFill>
            <a:prstDash val="lgDash"/>
            <a:extLst>
              <a:ext uri="{C807C97D-BFC1-408E-A445-0C87EB9F89A2}">
                <ask:lineSketchStyleProps xmlns:ask="http://schemas.microsoft.com/office/drawing/2018/sketchyshapes" sd="2504176080">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84029B0A-C887-2D9B-0FEC-717A3D194C5B}"/>
              </a:ext>
            </a:extLst>
          </p:cNvPr>
          <p:cNvSpPr/>
          <p:nvPr/>
        </p:nvSpPr>
        <p:spPr>
          <a:xfrm>
            <a:off x="3588328" y="3768436"/>
            <a:ext cx="1773382" cy="1995055"/>
          </a:xfrm>
          <a:prstGeom prst="ellipse">
            <a:avLst/>
          </a:prstGeom>
          <a:noFill/>
          <a:ln w="57150">
            <a:solidFill>
              <a:schemeClr val="accent5">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badi" panose="020B0604020104020204" pitchFamily="34" charset="0"/>
            </a:endParaRPr>
          </a:p>
        </p:txBody>
      </p:sp>
      <p:pic>
        <p:nvPicPr>
          <p:cNvPr id="3" name="Content Placeholder 8" descr="A blue and orange airplane logo&#10;&#10;AI-generated content may be incorrect.">
            <a:extLst>
              <a:ext uri="{FF2B5EF4-FFF2-40B4-BE49-F238E27FC236}">
                <a16:creationId xmlns:a16="http://schemas.microsoft.com/office/drawing/2014/main" id="{E67CB448-81A3-8681-997E-D9B3455A4838}"/>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8768" t="20708" r="18121" b="23295"/>
          <a:stretch>
            <a:fillRect/>
          </a:stretch>
        </p:blipFill>
        <p:spPr bwMode="auto">
          <a:xfrm>
            <a:off x="129786" y="129667"/>
            <a:ext cx="1461431" cy="1339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089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75D72-D24E-6B03-E48C-E777E2A35A36}"/>
            </a:ext>
          </a:extLst>
        </p:cNvPr>
        <p:cNvGrpSpPr/>
        <p:nvPr/>
      </p:nvGrpSpPr>
      <p:grpSpPr>
        <a:xfrm>
          <a:off x="0" y="0"/>
          <a:ext cx="0" cy="0"/>
          <a:chOff x="0" y="0"/>
          <a:chExt cx="0" cy="0"/>
        </a:xfrm>
      </p:grpSpPr>
      <p:pic>
        <p:nvPicPr>
          <p:cNvPr id="12" name="Picture 11" descr="A graph of different airlines&#10;&#10;AI-generated content may be incorrect.">
            <a:extLst>
              <a:ext uri="{FF2B5EF4-FFF2-40B4-BE49-F238E27FC236}">
                <a16:creationId xmlns:a16="http://schemas.microsoft.com/office/drawing/2014/main" id="{3C0939F3-E093-2194-7BE5-3001024D2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2174" y="498346"/>
            <a:ext cx="6879088" cy="5662968"/>
          </a:xfrm>
          <a:prstGeom prst="rect">
            <a:avLst/>
          </a:prstGeom>
        </p:spPr>
      </p:pic>
      <p:sp>
        <p:nvSpPr>
          <p:cNvPr id="2" name="Title 1">
            <a:extLst>
              <a:ext uri="{FF2B5EF4-FFF2-40B4-BE49-F238E27FC236}">
                <a16:creationId xmlns:a16="http://schemas.microsoft.com/office/drawing/2014/main" id="{404B09B2-1FDD-4DA9-AAAC-01873F84F0CF}"/>
              </a:ext>
            </a:extLst>
          </p:cNvPr>
          <p:cNvSpPr>
            <a:spLocks noGrp="1"/>
          </p:cNvSpPr>
          <p:nvPr>
            <p:ph type="title"/>
          </p:nvPr>
        </p:nvSpPr>
        <p:spPr>
          <a:xfrm>
            <a:off x="1244599" y="593696"/>
            <a:ext cx="2237114" cy="620241"/>
          </a:xfrm>
          <a:noFill/>
        </p:spPr>
        <p:txBody>
          <a:bodyPr anchor="ctr"/>
          <a:lstStyle/>
          <a:p>
            <a:r>
              <a:rPr lang="en-US" sz="2800" dirty="0">
                <a:latin typeface="ADLaM Display" panose="02010000000000000000" pitchFamily="2" charset="0"/>
                <a:ea typeface="ADLaM Display" panose="02010000000000000000" pitchFamily="2" charset="0"/>
                <a:cs typeface="ADLaM Display" panose="02010000000000000000" pitchFamily="2" charset="0"/>
              </a:rPr>
              <a:t>Airlines</a:t>
            </a:r>
            <a:endParaRPr lang="en-US" sz="2800" dirty="0"/>
          </a:p>
        </p:txBody>
      </p:sp>
      <p:sp>
        <p:nvSpPr>
          <p:cNvPr id="7" name="Rectangle 6">
            <a:extLst>
              <a:ext uri="{FF2B5EF4-FFF2-40B4-BE49-F238E27FC236}">
                <a16:creationId xmlns:a16="http://schemas.microsoft.com/office/drawing/2014/main" id="{5F48903B-FBEC-AC7F-AB4A-EAB003452E20}"/>
              </a:ext>
            </a:extLst>
          </p:cNvPr>
          <p:cNvSpPr/>
          <p:nvPr/>
        </p:nvSpPr>
        <p:spPr>
          <a:xfrm>
            <a:off x="1640480" y="4987281"/>
            <a:ext cx="3838607" cy="72920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Abadi" panose="020B0604020104020204" pitchFamily="34" charset="0"/>
                <a:ea typeface="ADLaM Display" panose="02010000000000000000" pitchFamily="2" charset="0"/>
                <a:cs typeface="ADLaM Display" panose="02010000000000000000" pitchFamily="2" charset="0"/>
              </a:rPr>
              <a:t>But the difference isn’t big</a:t>
            </a:r>
          </a:p>
        </p:txBody>
      </p:sp>
      <p:grpSp>
        <p:nvGrpSpPr>
          <p:cNvPr id="3" name="Group 2">
            <a:extLst>
              <a:ext uri="{FF2B5EF4-FFF2-40B4-BE49-F238E27FC236}">
                <a16:creationId xmlns:a16="http://schemas.microsoft.com/office/drawing/2014/main" id="{B88FAA2F-255C-CA0A-81A2-DB191F4D361D}"/>
              </a:ext>
            </a:extLst>
          </p:cNvPr>
          <p:cNvGrpSpPr/>
          <p:nvPr/>
        </p:nvGrpSpPr>
        <p:grpSpPr>
          <a:xfrm>
            <a:off x="1054108" y="1549700"/>
            <a:ext cx="3687558" cy="3109175"/>
            <a:chOff x="1054108" y="1549700"/>
            <a:chExt cx="3687558" cy="3109175"/>
          </a:xfrm>
        </p:grpSpPr>
        <p:pic>
          <p:nvPicPr>
            <p:cNvPr id="5" name="Picture Placeholder 54">
              <a:extLst>
                <a:ext uri="{FF2B5EF4-FFF2-40B4-BE49-F238E27FC236}">
                  <a16:creationId xmlns:a16="http://schemas.microsoft.com/office/drawing/2014/main" id="{D2A6375D-47B0-6B6E-26D9-521157235A34}"/>
                </a:ext>
              </a:extLst>
            </p:cNvPr>
            <p:cNvPicPr>
              <a:picLocks noChangeAspect="1"/>
            </p:cNvPicPr>
            <p:nvPr/>
          </p:nvPicPr>
          <p:blipFill>
            <a:blip r:embed="rId4">
              <a:extLst>
                <a:ext uri="{28A0092B-C50C-407E-A947-70E740481C1C}">
                  <a14:useLocalDpi xmlns:a14="http://schemas.microsoft.com/office/drawing/2010/main" val="0"/>
                </a:ext>
              </a:extLst>
            </a:blip>
            <a:srcRect l="13972" r="13972"/>
            <a:stretch/>
          </p:blipFill>
          <p:spPr>
            <a:xfrm>
              <a:off x="1615304" y="1549700"/>
              <a:ext cx="2368061" cy="2102177"/>
            </a:xfrm>
            <a:prstGeom prst="hexagon">
              <a:avLst>
                <a:gd name="adj" fmla="val 28349"/>
                <a:gd name="vf" fmla="val 115470"/>
              </a:avLst>
            </a:prstGeom>
          </p:spPr>
        </p:pic>
        <p:sp>
          <p:nvSpPr>
            <p:cNvPr id="6" name="Text Placeholder 2">
              <a:extLst>
                <a:ext uri="{FF2B5EF4-FFF2-40B4-BE49-F238E27FC236}">
                  <a16:creationId xmlns:a16="http://schemas.microsoft.com/office/drawing/2014/main" id="{9F576A14-1F42-946A-4640-6FA8690C8535}"/>
                </a:ext>
              </a:extLst>
            </p:cNvPr>
            <p:cNvSpPr txBox="1">
              <a:spLocks/>
            </p:cNvSpPr>
            <p:nvPr/>
          </p:nvSpPr>
          <p:spPr>
            <a:xfrm>
              <a:off x="1054108" y="3733564"/>
              <a:ext cx="3687558" cy="9253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rgbClr val="C00000"/>
                  </a:solidFill>
                </a:rPr>
                <a:t>Is there a difference between airline prices?</a:t>
              </a:r>
              <a:endParaRPr lang="zh-CN" altLang="en-US" dirty="0">
                <a:solidFill>
                  <a:srgbClr val="C00000"/>
                </a:solidFill>
              </a:endParaRPr>
            </a:p>
          </p:txBody>
        </p:sp>
      </p:grpSp>
      <p:pic>
        <p:nvPicPr>
          <p:cNvPr id="11" name="Picture 10" descr="A green circle with white text&#10;&#10;AI-generated content may be incorrect.">
            <a:extLst>
              <a:ext uri="{FF2B5EF4-FFF2-40B4-BE49-F238E27FC236}">
                <a16:creationId xmlns:a16="http://schemas.microsoft.com/office/drawing/2014/main" id="{EF9FB3A2-AC54-B74F-0D0C-A4D4A2451C2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5065" t="12820" r="15704" b="15385"/>
          <a:stretch>
            <a:fillRect/>
          </a:stretch>
        </p:blipFill>
        <p:spPr>
          <a:xfrm rot="21161049">
            <a:off x="113580" y="4427048"/>
            <a:ext cx="1699556" cy="1762503"/>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44546A1C-DD84-41B4-B6EB-6E115EF637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931" y="1798711"/>
            <a:ext cx="4702936" cy="3088619"/>
          </a:xfrm>
          <a:prstGeom prst="rect">
            <a:avLst/>
          </a:prstGeom>
        </p:spPr>
      </p:pic>
      <p:sp>
        <p:nvSpPr>
          <p:cNvPr id="31" name="Rectangle 30">
            <a:extLst>
              <a:ext uri="{FF2B5EF4-FFF2-40B4-BE49-F238E27FC236}">
                <a16:creationId xmlns:a16="http://schemas.microsoft.com/office/drawing/2014/main" id="{59F5AAA1-4EC3-5414-5293-BD888B4F5A22}"/>
              </a:ext>
            </a:extLst>
          </p:cNvPr>
          <p:cNvSpPr/>
          <p:nvPr/>
        </p:nvSpPr>
        <p:spPr>
          <a:xfrm>
            <a:off x="3668752" y="3003140"/>
            <a:ext cx="1093465" cy="1760741"/>
          </a:xfrm>
          <a:custGeom>
            <a:avLst/>
            <a:gdLst>
              <a:gd name="connsiteX0" fmla="*/ 0 w 1093465"/>
              <a:gd name="connsiteY0" fmla="*/ 0 h 1760741"/>
              <a:gd name="connsiteX1" fmla="*/ 513929 w 1093465"/>
              <a:gd name="connsiteY1" fmla="*/ 0 h 1760741"/>
              <a:gd name="connsiteX2" fmla="*/ 1093465 w 1093465"/>
              <a:gd name="connsiteY2" fmla="*/ 0 h 1760741"/>
              <a:gd name="connsiteX3" fmla="*/ 1093465 w 1093465"/>
              <a:gd name="connsiteY3" fmla="*/ 534091 h 1760741"/>
              <a:gd name="connsiteX4" fmla="*/ 1093465 w 1093465"/>
              <a:gd name="connsiteY4" fmla="*/ 1085790 h 1760741"/>
              <a:gd name="connsiteX5" fmla="*/ 1093465 w 1093465"/>
              <a:gd name="connsiteY5" fmla="*/ 1760741 h 1760741"/>
              <a:gd name="connsiteX6" fmla="*/ 568602 w 1093465"/>
              <a:gd name="connsiteY6" fmla="*/ 1760741 h 1760741"/>
              <a:gd name="connsiteX7" fmla="*/ 0 w 1093465"/>
              <a:gd name="connsiteY7" fmla="*/ 1760741 h 1760741"/>
              <a:gd name="connsiteX8" fmla="*/ 0 w 1093465"/>
              <a:gd name="connsiteY8" fmla="*/ 1226650 h 1760741"/>
              <a:gd name="connsiteX9" fmla="*/ 0 w 1093465"/>
              <a:gd name="connsiteY9" fmla="*/ 622128 h 1760741"/>
              <a:gd name="connsiteX10" fmla="*/ 0 w 1093465"/>
              <a:gd name="connsiteY10" fmla="*/ 0 h 176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3465" h="1760741" extrusionOk="0">
                <a:moveTo>
                  <a:pt x="0" y="0"/>
                </a:moveTo>
                <a:cubicBezTo>
                  <a:pt x="160357" y="21680"/>
                  <a:pt x="278217" y="7358"/>
                  <a:pt x="513929" y="0"/>
                </a:cubicBezTo>
                <a:cubicBezTo>
                  <a:pt x="749641" y="-7358"/>
                  <a:pt x="862362" y="-11429"/>
                  <a:pt x="1093465" y="0"/>
                </a:cubicBezTo>
                <a:cubicBezTo>
                  <a:pt x="1106700" y="163712"/>
                  <a:pt x="1080610" y="366551"/>
                  <a:pt x="1093465" y="534091"/>
                </a:cubicBezTo>
                <a:cubicBezTo>
                  <a:pt x="1106320" y="701631"/>
                  <a:pt x="1096945" y="839449"/>
                  <a:pt x="1093465" y="1085790"/>
                </a:cubicBezTo>
                <a:cubicBezTo>
                  <a:pt x="1089985" y="1332131"/>
                  <a:pt x="1083484" y="1580442"/>
                  <a:pt x="1093465" y="1760741"/>
                </a:cubicBezTo>
                <a:cubicBezTo>
                  <a:pt x="985561" y="1786011"/>
                  <a:pt x="795940" y="1770451"/>
                  <a:pt x="568602" y="1760741"/>
                </a:cubicBezTo>
                <a:cubicBezTo>
                  <a:pt x="341264" y="1751031"/>
                  <a:pt x="121989" y="1764158"/>
                  <a:pt x="0" y="1760741"/>
                </a:cubicBezTo>
                <a:cubicBezTo>
                  <a:pt x="7081" y="1610038"/>
                  <a:pt x="-8572" y="1468474"/>
                  <a:pt x="0" y="1226650"/>
                </a:cubicBezTo>
                <a:cubicBezTo>
                  <a:pt x="8572" y="984826"/>
                  <a:pt x="-4235" y="797741"/>
                  <a:pt x="0" y="622128"/>
                </a:cubicBezTo>
                <a:cubicBezTo>
                  <a:pt x="4235" y="446515"/>
                  <a:pt x="9678" y="280127"/>
                  <a:pt x="0" y="0"/>
                </a:cubicBezTo>
                <a:close/>
              </a:path>
            </a:pathLst>
          </a:custGeom>
          <a:noFill/>
          <a:ln w="38100">
            <a:solidFill>
              <a:srgbClr val="FF0000"/>
            </a:solidFill>
            <a:prstDash val="solid"/>
            <a:extLst>
              <a:ext uri="{C807C97D-BFC1-408E-A445-0C87EB9F89A2}">
                <ask:lineSketchStyleProps xmlns:ask="http://schemas.microsoft.com/office/drawing/2018/sketchyshapes" sd="2504176080">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Content Placeholder 8" descr="A blue and orange airplane logo&#10;&#10;AI-generated content may be incorrect.">
            <a:extLst>
              <a:ext uri="{FF2B5EF4-FFF2-40B4-BE49-F238E27FC236}">
                <a16:creationId xmlns:a16="http://schemas.microsoft.com/office/drawing/2014/main" id="{8932A1DD-210F-B215-C57B-46C7611CCBBC}"/>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8768" t="20708" r="18121" b="23295"/>
          <a:stretch>
            <a:fillRect/>
          </a:stretch>
        </p:blipFill>
        <p:spPr bwMode="auto">
          <a:xfrm>
            <a:off x="107484" y="73912"/>
            <a:ext cx="1461431" cy="133900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63E1DDF-8E49-4E37-0A58-B5C8B639618C}"/>
              </a:ext>
            </a:extLst>
          </p:cNvPr>
          <p:cNvSpPr/>
          <p:nvPr/>
        </p:nvSpPr>
        <p:spPr>
          <a:xfrm>
            <a:off x="5996739" y="4358670"/>
            <a:ext cx="5658235" cy="1007988"/>
          </a:xfrm>
          <a:prstGeom prst="rect">
            <a:avLst/>
          </a:prstGeom>
          <a:noFill/>
          <a:ln w="38100">
            <a:solidFill>
              <a:schemeClr val="accent5">
                <a:lumMod val="50000"/>
                <a:lumOff val="50000"/>
              </a:schemeClr>
            </a:solidFill>
            <a:prstDash val="solid"/>
            <a:extLst>
              <a:ext uri="{C807C97D-BFC1-408E-A445-0C87EB9F89A2}">
                <ask:lineSketchStyleProps xmlns:ask="http://schemas.microsoft.com/office/drawing/2018/sketchyshapes" sd="2504176080">
                  <a:custGeom>
                    <a:avLst/>
                    <a:gdLst>
                      <a:gd name="connsiteX0" fmla="*/ 0 w 5600700"/>
                      <a:gd name="connsiteY0" fmla="*/ 0 h 1600436"/>
                      <a:gd name="connsiteX1" fmla="*/ 454279 w 5600700"/>
                      <a:gd name="connsiteY1" fmla="*/ 0 h 1600436"/>
                      <a:gd name="connsiteX2" fmla="*/ 1076579 w 5600700"/>
                      <a:gd name="connsiteY2" fmla="*/ 0 h 1600436"/>
                      <a:gd name="connsiteX3" fmla="*/ 1530858 w 5600700"/>
                      <a:gd name="connsiteY3" fmla="*/ 0 h 1600436"/>
                      <a:gd name="connsiteX4" fmla="*/ 2153158 w 5600700"/>
                      <a:gd name="connsiteY4" fmla="*/ 0 h 1600436"/>
                      <a:gd name="connsiteX5" fmla="*/ 2775458 w 5600700"/>
                      <a:gd name="connsiteY5" fmla="*/ 0 h 1600436"/>
                      <a:gd name="connsiteX6" fmla="*/ 3453765 w 5600700"/>
                      <a:gd name="connsiteY6" fmla="*/ 0 h 1600436"/>
                      <a:gd name="connsiteX7" fmla="*/ 4076065 w 5600700"/>
                      <a:gd name="connsiteY7" fmla="*/ 0 h 1600436"/>
                      <a:gd name="connsiteX8" fmla="*/ 4642358 w 5600700"/>
                      <a:gd name="connsiteY8" fmla="*/ 0 h 1600436"/>
                      <a:gd name="connsiteX9" fmla="*/ 5600700 w 5600700"/>
                      <a:gd name="connsiteY9" fmla="*/ 0 h 1600436"/>
                      <a:gd name="connsiteX10" fmla="*/ 5600700 w 5600700"/>
                      <a:gd name="connsiteY10" fmla="*/ 549483 h 1600436"/>
                      <a:gd name="connsiteX11" fmla="*/ 5600700 w 5600700"/>
                      <a:gd name="connsiteY11" fmla="*/ 1082962 h 1600436"/>
                      <a:gd name="connsiteX12" fmla="*/ 5600700 w 5600700"/>
                      <a:gd name="connsiteY12" fmla="*/ 1600436 h 1600436"/>
                      <a:gd name="connsiteX13" fmla="*/ 5146421 w 5600700"/>
                      <a:gd name="connsiteY13" fmla="*/ 1600436 h 1600436"/>
                      <a:gd name="connsiteX14" fmla="*/ 4412107 w 5600700"/>
                      <a:gd name="connsiteY14" fmla="*/ 1600436 h 1600436"/>
                      <a:gd name="connsiteX15" fmla="*/ 3733800 w 5600700"/>
                      <a:gd name="connsiteY15" fmla="*/ 1600436 h 1600436"/>
                      <a:gd name="connsiteX16" fmla="*/ 2999486 w 5600700"/>
                      <a:gd name="connsiteY16" fmla="*/ 1600436 h 1600436"/>
                      <a:gd name="connsiteX17" fmla="*/ 2265172 w 5600700"/>
                      <a:gd name="connsiteY17" fmla="*/ 1600436 h 1600436"/>
                      <a:gd name="connsiteX18" fmla="*/ 1698879 w 5600700"/>
                      <a:gd name="connsiteY18" fmla="*/ 1600436 h 1600436"/>
                      <a:gd name="connsiteX19" fmla="*/ 1244600 w 5600700"/>
                      <a:gd name="connsiteY19" fmla="*/ 1600436 h 1600436"/>
                      <a:gd name="connsiteX20" fmla="*/ 790321 w 5600700"/>
                      <a:gd name="connsiteY20" fmla="*/ 1600436 h 1600436"/>
                      <a:gd name="connsiteX21" fmla="*/ 0 w 5600700"/>
                      <a:gd name="connsiteY21" fmla="*/ 1600436 h 1600436"/>
                      <a:gd name="connsiteX22" fmla="*/ 0 w 5600700"/>
                      <a:gd name="connsiteY22" fmla="*/ 1066957 h 1600436"/>
                      <a:gd name="connsiteX23" fmla="*/ 0 w 5600700"/>
                      <a:gd name="connsiteY23" fmla="*/ 501470 h 1600436"/>
                      <a:gd name="connsiteX24" fmla="*/ 0 w 5600700"/>
                      <a:gd name="connsiteY24" fmla="*/ 0 h 160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00700" h="1600436" extrusionOk="0">
                        <a:moveTo>
                          <a:pt x="0" y="0"/>
                        </a:moveTo>
                        <a:cubicBezTo>
                          <a:pt x="199990" y="3419"/>
                          <a:pt x="310566" y="8012"/>
                          <a:pt x="454279" y="0"/>
                        </a:cubicBezTo>
                        <a:cubicBezTo>
                          <a:pt x="597992" y="-8012"/>
                          <a:pt x="831710" y="735"/>
                          <a:pt x="1076579" y="0"/>
                        </a:cubicBezTo>
                        <a:cubicBezTo>
                          <a:pt x="1321448" y="-735"/>
                          <a:pt x="1423696" y="15307"/>
                          <a:pt x="1530858" y="0"/>
                        </a:cubicBezTo>
                        <a:cubicBezTo>
                          <a:pt x="1638020" y="-15307"/>
                          <a:pt x="1966030" y="27408"/>
                          <a:pt x="2153158" y="0"/>
                        </a:cubicBezTo>
                        <a:cubicBezTo>
                          <a:pt x="2340286" y="-27408"/>
                          <a:pt x="2647035" y="-23217"/>
                          <a:pt x="2775458" y="0"/>
                        </a:cubicBezTo>
                        <a:cubicBezTo>
                          <a:pt x="2903881" y="23217"/>
                          <a:pt x="3161305" y="14288"/>
                          <a:pt x="3453765" y="0"/>
                        </a:cubicBezTo>
                        <a:cubicBezTo>
                          <a:pt x="3746225" y="-14288"/>
                          <a:pt x="3857637" y="-30028"/>
                          <a:pt x="4076065" y="0"/>
                        </a:cubicBezTo>
                        <a:cubicBezTo>
                          <a:pt x="4294493" y="30028"/>
                          <a:pt x="4422696" y="-22327"/>
                          <a:pt x="4642358" y="0"/>
                        </a:cubicBezTo>
                        <a:cubicBezTo>
                          <a:pt x="4862020" y="22327"/>
                          <a:pt x="5311622" y="-26597"/>
                          <a:pt x="5600700" y="0"/>
                        </a:cubicBezTo>
                        <a:cubicBezTo>
                          <a:pt x="5598768" y="156291"/>
                          <a:pt x="5597274" y="286099"/>
                          <a:pt x="5600700" y="549483"/>
                        </a:cubicBezTo>
                        <a:cubicBezTo>
                          <a:pt x="5604126" y="812867"/>
                          <a:pt x="5604544" y="964005"/>
                          <a:pt x="5600700" y="1082962"/>
                        </a:cubicBezTo>
                        <a:cubicBezTo>
                          <a:pt x="5596856" y="1201919"/>
                          <a:pt x="5618491" y="1359526"/>
                          <a:pt x="5600700" y="1600436"/>
                        </a:cubicBezTo>
                        <a:cubicBezTo>
                          <a:pt x="5490413" y="1618474"/>
                          <a:pt x="5309411" y="1609342"/>
                          <a:pt x="5146421" y="1600436"/>
                        </a:cubicBezTo>
                        <a:cubicBezTo>
                          <a:pt x="4983431" y="1591530"/>
                          <a:pt x="4749194" y="1631716"/>
                          <a:pt x="4412107" y="1600436"/>
                        </a:cubicBezTo>
                        <a:cubicBezTo>
                          <a:pt x="4075020" y="1569156"/>
                          <a:pt x="3869975" y="1602481"/>
                          <a:pt x="3733800" y="1600436"/>
                        </a:cubicBezTo>
                        <a:cubicBezTo>
                          <a:pt x="3597625" y="1598391"/>
                          <a:pt x="3284895" y="1616080"/>
                          <a:pt x="2999486" y="1600436"/>
                        </a:cubicBezTo>
                        <a:cubicBezTo>
                          <a:pt x="2714077" y="1584792"/>
                          <a:pt x="2555986" y="1571710"/>
                          <a:pt x="2265172" y="1600436"/>
                        </a:cubicBezTo>
                        <a:cubicBezTo>
                          <a:pt x="1974358" y="1629162"/>
                          <a:pt x="1860847" y="1600624"/>
                          <a:pt x="1698879" y="1600436"/>
                        </a:cubicBezTo>
                        <a:cubicBezTo>
                          <a:pt x="1536911" y="1600248"/>
                          <a:pt x="1402550" y="1607906"/>
                          <a:pt x="1244600" y="1600436"/>
                        </a:cubicBezTo>
                        <a:cubicBezTo>
                          <a:pt x="1086650" y="1592966"/>
                          <a:pt x="926094" y="1589734"/>
                          <a:pt x="790321" y="1600436"/>
                        </a:cubicBezTo>
                        <a:cubicBezTo>
                          <a:pt x="654548" y="1611138"/>
                          <a:pt x="360655" y="1590028"/>
                          <a:pt x="0" y="1600436"/>
                        </a:cubicBezTo>
                        <a:cubicBezTo>
                          <a:pt x="-21333" y="1445594"/>
                          <a:pt x="-12766" y="1200714"/>
                          <a:pt x="0" y="1066957"/>
                        </a:cubicBezTo>
                        <a:cubicBezTo>
                          <a:pt x="12766" y="933200"/>
                          <a:pt x="-10983" y="677007"/>
                          <a:pt x="0" y="501470"/>
                        </a:cubicBezTo>
                        <a:cubicBezTo>
                          <a:pt x="10983" y="325933"/>
                          <a:pt x="20077" y="107527"/>
                          <a:pt x="0" y="0"/>
                        </a:cubicBezTo>
                        <a:close/>
                      </a:path>
                    </a:pathLst>
                  </a:custGeom>
                  <ask:type>
                    <ask:lineSketchNone/>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D3787B70-D8FF-EB49-EC9A-418027651E13}"/>
              </a:ext>
            </a:extLst>
          </p:cNvPr>
          <p:cNvCxnSpPr>
            <a:cxnSpLocks/>
          </p:cNvCxnSpPr>
          <p:nvPr/>
        </p:nvCxnSpPr>
        <p:spPr>
          <a:xfrm flipV="1">
            <a:off x="5735782" y="4963887"/>
            <a:ext cx="6145480" cy="81938"/>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699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75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75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2"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heel(2)">
                                      <p:cBhvr>
                                        <p:cTn id="39" dur="20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6"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arn(inHorizontal)">
                                      <p:cBhvr>
                                        <p:cTn id="44" dur="500"/>
                                        <p:tgtEl>
                                          <p:spTgt spid="13"/>
                                        </p:tgtEl>
                                      </p:cBhvr>
                                    </p:animEffect>
                                  </p:childTnLst>
                                </p:cTn>
                              </p:par>
                              <p:par>
                                <p:cTn id="45" presetID="16" presetClass="entr" presetSubtype="26"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barn(inHorizontal)">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31"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D1D85DC-B4D4-E465-F723-B1BDABF42D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BE678-A884-33EF-9E6C-DD08A0742068}"/>
              </a:ext>
            </a:extLst>
          </p:cNvPr>
          <p:cNvSpPr>
            <a:spLocks noGrp="1"/>
          </p:cNvSpPr>
          <p:nvPr>
            <p:ph type="title"/>
          </p:nvPr>
        </p:nvSpPr>
        <p:spPr>
          <a:xfrm>
            <a:off x="1244599" y="593696"/>
            <a:ext cx="2237114" cy="620241"/>
          </a:xfrm>
          <a:noFill/>
        </p:spPr>
        <p:txBody>
          <a:bodyPr anchor="ctr"/>
          <a:lstStyle/>
          <a:p>
            <a:r>
              <a:rPr lang="en-US" sz="2800" dirty="0">
                <a:latin typeface="ADLaM Display" panose="02010000000000000000" pitchFamily="2" charset="0"/>
                <a:ea typeface="ADLaM Display" panose="02010000000000000000" pitchFamily="2" charset="0"/>
                <a:cs typeface="ADLaM Display" panose="02010000000000000000" pitchFamily="2" charset="0"/>
              </a:rPr>
              <a:t>Airlines</a:t>
            </a:r>
            <a:endParaRPr lang="en-US" sz="2800" dirty="0"/>
          </a:p>
        </p:txBody>
      </p:sp>
      <p:sp>
        <p:nvSpPr>
          <p:cNvPr id="7" name="Rectangle 6">
            <a:extLst>
              <a:ext uri="{FF2B5EF4-FFF2-40B4-BE49-F238E27FC236}">
                <a16:creationId xmlns:a16="http://schemas.microsoft.com/office/drawing/2014/main" id="{B7D62301-C78A-68EE-0830-F35C3B7979D5}"/>
              </a:ext>
            </a:extLst>
          </p:cNvPr>
          <p:cNvSpPr/>
          <p:nvPr/>
        </p:nvSpPr>
        <p:spPr>
          <a:xfrm>
            <a:off x="1640480" y="4987281"/>
            <a:ext cx="3838607" cy="72920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Abadi" panose="020B0604020104020204" pitchFamily="34" charset="0"/>
                <a:ea typeface="ADLaM Display" panose="02010000000000000000" pitchFamily="2" charset="0"/>
                <a:cs typeface="ADLaM Display" panose="02010000000000000000" pitchFamily="2" charset="0"/>
              </a:rPr>
              <a:t>But the difference isn’t big</a:t>
            </a:r>
          </a:p>
        </p:txBody>
      </p:sp>
      <p:pic>
        <p:nvPicPr>
          <p:cNvPr id="4" name="Picture 3" descr="A graph of different airlines&#10;&#10;AI-generated content may be incorrect.">
            <a:extLst>
              <a:ext uri="{FF2B5EF4-FFF2-40B4-BE49-F238E27FC236}">
                <a16:creationId xmlns:a16="http://schemas.microsoft.com/office/drawing/2014/main" id="{A4D0892C-85DF-F958-F095-3908D3E0C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687" y="381000"/>
            <a:ext cx="6880866" cy="5715000"/>
          </a:xfrm>
          <a:prstGeom prst="rect">
            <a:avLst/>
          </a:prstGeom>
        </p:spPr>
      </p:pic>
      <p:grpSp>
        <p:nvGrpSpPr>
          <p:cNvPr id="3" name="Group 2">
            <a:extLst>
              <a:ext uri="{FF2B5EF4-FFF2-40B4-BE49-F238E27FC236}">
                <a16:creationId xmlns:a16="http://schemas.microsoft.com/office/drawing/2014/main" id="{5C7AFA2A-68C7-EE11-F3ED-CD04FDB747EF}"/>
              </a:ext>
            </a:extLst>
          </p:cNvPr>
          <p:cNvGrpSpPr/>
          <p:nvPr/>
        </p:nvGrpSpPr>
        <p:grpSpPr>
          <a:xfrm>
            <a:off x="1054108" y="1549700"/>
            <a:ext cx="3687558" cy="3109175"/>
            <a:chOff x="1054108" y="1549700"/>
            <a:chExt cx="3687558" cy="3109175"/>
          </a:xfrm>
        </p:grpSpPr>
        <p:pic>
          <p:nvPicPr>
            <p:cNvPr id="5" name="Picture Placeholder 54">
              <a:extLst>
                <a:ext uri="{FF2B5EF4-FFF2-40B4-BE49-F238E27FC236}">
                  <a16:creationId xmlns:a16="http://schemas.microsoft.com/office/drawing/2014/main" id="{7BD98B03-5227-F8F2-AED1-63C9161965A4}"/>
                </a:ext>
              </a:extLst>
            </p:cNvPr>
            <p:cNvPicPr>
              <a:picLocks noChangeAspect="1"/>
            </p:cNvPicPr>
            <p:nvPr/>
          </p:nvPicPr>
          <p:blipFill>
            <a:blip r:embed="rId4">
              <a:extLst>
                <a:ext uri="{28A0092B-C50C-407E-A947-70E740481C1C}">
                  <a14:useLocalDpi xmlns:a14="http://schemas.microsoft.com/office/drawing/2010/main" val="0"/>
                </a:ext>
              </a:extLst>
            </a:blip>
            <a:srcRect l="13972" r="13972"/>
            <a:stretch/>
          </p:blipFill>
          <p:spPr>
            <a:xfrm>
              <a:off x="1615304" y="1549700"/>
              <a:ext cx="2368061" cy="2102177"/>
            </a:xfrm>
            <a:prstGeom prst="hexagon">
              <a:avLst>
                <a:gd name="adj" fmla="val 28349"/>
                <a:gd name="vf" fmla="val 115470"/>
              </a:avLst>
            </a:prstGeom>
          </p:spPr>
        </p:pic>
        <p:sp>
          <p:nvSpPr>
            <p:cNvPr id="6" name="Text Placeholder 2">
              <a:extLst>
                <a:ext uri="{FF2B5EF4-FFF2-40B4-BE49-F238E27FC236}">
                  <a16:creationId xmlns:a16="http://schemas.microsoft.com/office/drawing/2014/main" id="{6DB1CDFE-C9C9-5CFE-7803-2C89E8920596}"/>
                </a:ext>
              </a:extLst>
            </p:cNvPr>
            <p:cNvSpPr txBox="1">
              <a:spLocks/>
            </p:cNvSpPr>
            <p:nvPr/>
          </p:nvSpPr>
          <p:spPr>
            <a:xfrm>
              <a:off x="1054108" y="3733564"/>
              <a:ext cx="3687558" cy="9253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rgbClr val="C00000"/>
                  </a:solidFill>
                </a:rPr>
                <a:t>Is there a difference between airline prices?</a:t>
              </a:r>
              <a:endParaRPr lang="zh-CN" altLang="en-US" dirty="0">
                <a:solidFill>
                  <a:srgbClr val="C00000"/>
                </a:solidFill>
              </a:endParaRPr>
            </a:p>
          </p:txBody>
        </p:sp>
      </p:grpSp>
      <p:pic>
        <p:nvPicPr>
          <p:cNvPr id="11" name="Picture 10" descr="A green circle with white text&#10;&#10;AI-generated content may be incorrect.">
            <a:extLst>
              <a:ext uri="{FF2B5EF4-FFF2-40B4-BE49-F238E27FC236}">
                <a16:creationId xmlns:a16="http://schemas.microsoft.com/office/drawing/2014/main" id="{45B412F5-DF47-263D-CB35-E576FDB45519}"/>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5065" t="12820" r="15704" b="15385"/>
          <a:stretch>
            <a:fillRect/>
          </a:stretch>
        </p:blipFill>
        <p:spPr>
          <a:xfrm rot="21161049">
            <a:off x="113580" y="4427048"/>
            <a:ext cx="1699556" cy="1762503"/>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AD0BFE75-E471-2E42-8FBA-AE182B9636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931" y="1798711"/>
            <a:ext cx="4702936" cy="3088619"/>
          </a:xfrm>
          <a:prstGeom prst="rect">
            <a:avLst/>
          </a:prstGeom>
        </p:spPr>
      </p:pic>
      <p:sp>
        <p:nvSpPr>
          <p:cNvPr id="18" name="Oval 17">
            <a:extLst>
              <a:ext uri="{FF2B5EF4-FFF2-40B4-BE49-F238E27FC236}">
                <a16:creationId xmlns:a16="http://schemas.microsoft.com/office/drawing/2014/main" id="{EA28D9CE-DD3D-4810-E67F-04814ABAC56E}"/>
              </a:ext>
            </a:extLst>
          </p:cNvPr>
          <p:cNvSpPr/>
          <p:nvPr/>
        </p:nvSpPr>
        <p:spPr>
          <a:xfrm>
            <a:off x="2999678" y="2947897"/>
            <a:ext cx="657103" cy="557212"/>
          </a:xfrm>
          <a:prstGeom prst="ellipse">
            <a:avLst/>
          </a:prstGeom>
          <a:noFill/>
          <a:ln w="571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2" name="Group 21">
            <a:extLst>
              <a:ext uri="{FF2B5EF4-FFF2-40B4-BE49-F238E27FC236}">
                <a16:creationId xmlns:a16="http://schemas.microsoft.com/office/drawing/2014/main" id="{80D8F275-9156-71CE-BC0A-75B849C2523B}"/>
              </a:ext>
            </a:extLst>
          </p:cNvPr>
          <p:cNvGrpSpPr/>
          <p:nvPr/>
        </p:nvGrpSpPr>
        <p:grpSpPr>
          <a:xfrm>
            <a:off x="4384035" y="134168"/>
            <a:ext cx="2159640" cy="820448"/>
            <a:chOff x="4384035" y="134168"/>
            <a:chExt cx="2159640" cy="820448"/>
          </a:xfrm>
        </p:grpSpPr>
        <p:cxnSp>
          <p:nvCxnSpPr>
            <p:cNvPr id="17" name="Straight Arrow Connector 16">
              <a:extLst>
                <a:ext uri="{FF2B5EF4-FFF2-40B4-BE49-F238E27FC236}">
                  <a16:creationId xmlns:a16="http://schemas.microsoft.com/office/drawing/2014/main" id="{B47660D9-DA9C-1025-014B-779366430019}"/>
                </a:ext>
              </a:extLst>
            </p:cNvPr>
            <p:cNvCxnSpPr>
              <a:cxnSpLocks/>
            </p:cNvCxnSpPr>
            <p:nvPr/>
          </p:nvCxnSpPr>
          <p:spPr>
            <a:xfrm>
              <a:off x="5757863" y="644496"/>
              <a:ext cx="785812" cy="310120"/>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Oval 19">
              <a:extLst>
                <a:ext uri="{FF2B5EF4-FFF2-40B4-BE49-F238E27FC236}">
                  <a16:creationId xmlns:a16="http://schemas.microsoft.com/office/drawing/2014/main" id="{671D9551-8E1F-8B89-5F5E-8922E53AF461}"/>
                </a:ext>
              </a:extLst>
            </p:cNvPr>
            <p:cNvSpPr/>
            <p:nvPr/>
          </p:nvSpPr>
          <p:spPr>
            <a:xfrm>
              <a:off x="4384035" y="134168"/>
              <a:ext cx="1514730" cy="729205"/>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badi" panose="020B0604020104020204" pitchFamily="34" charset="0"/>
                </a:rPr>
                <a:t>Highest price</a:t>
              </a:r>
            </a:p>
          </p:txBody>
        </p:sp>
      </p:grpSp>
      <p:pic>
        <p:nvPicPr>
          <p:cNvPr id="28" name="Picture 27" descr="A city with lights and a bridge">
            <a:extLst>
              <a:ext uri="{FF2B5EF4-FFF2-40B4-BE49-F238E27FC236}">
                <a16:creationId xmlns:a16="http://schemas.microsoft.com/office/drawing/2014/main" id="{7976DBE2-67DF-B4D6-8C3F-90008B4A88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38729" y="761740"/>
            <a:ext cx="3849678" cy="2623304"/>
          </a:xfrm>
          <a:prstGeom prst="ellipse">
            <a:avLst/>
          </a:prstGeom>
          <a:ln>
            <a:noFill/>
          </a:ln>
          <a:effectLst>
            <a:softEdge rad="112500"/>
          </a:effectLst>
        </p:spPr>
      </p:pic>
      <p:pic>
        <p:nvPicPr>
          <p:cNvPr id="26" name="Picture 25" descr="A large glass building with a tower and traffic&#10;&#10;AI-generated content may be incorrect.">
            <a:extLst>
              <a:ext uri="{FF2B5EF4-FFF2-40B4-BE49-F238E27FC236}">
                <a16:creationId xmlns:a16="http://schemas.microsoft.com/office/drawing/2014/main" id="{5DB87DBC-81DD-91E8-A718-06FA1CD29C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68875" y="3663650"/>
            <a:ext cx="3849678" cy="2562490"/>
          </a:xfrm>
          <a:prstGeom prst="ellipse">
            <a:avLst/>
          </a:prstGeom>
          <a:ln>
            <a:noFill/>
          </a:ln>
          <a:effectLst>
            <a:softEdge rad="112500"/>
          </a:effectLst>
        </p:spPr>
      </p:pic>
      <p:sp>
        <p:nvSpPr>
          <p:cNvPr id="31" name="Rectangle 30">
            <a:extLst>
              <a:ext uri="{FF2B5EF4-FFF2-40B4-BE49-F238E27FC236}">
                <a16:creationId xmlns:a16="http://schemas.microsoft.com/office/drawing/2014/main" id="{325E3E30-2853-9FDA-3E6E-D64F90295638}"/>
              </a:ext>
            </a:extLst>
          </p:cNvPr>
          <p:cNvSpPr/>
          <p:nvPr/>
        </p:nvSpPr>
        <p:spPr>
          <a:xfrm>
            <a:off x="3668752" y="3003140"/>
            <a:ext cx="1093465" cy="1760741"/>
          </a:xfrm>
          <a:custGeom>
            <a:avLst/>
            <a:gdLst>
              <a:gd name="connsiteX0" fmla="*/ 0 w 1093465"/>
              <a:gd name="connsiteY0" fmla="*/ 0 h 1760741"/>
              <a:gd name="connsiteX1" fmla="*/ 513929 w 1093465"/>
              <a:gd name="connsiteY1" fmla="*/ 0 h 1760741"/>
              <a:gd name="connsiteX2" fmla="*/ 1093465 w 1093465"/>
              <a:gd name="connsiteY2" fmla="*/ 0 h 1760741"/>
              <a:gd name="connsiteX3" fmla="*/ 1093465 w 1093465"/>
              <a:gd name="connsiteY3" fmla="*/ 534091 h 1760741"/>
              <a:gd name="connsiteX4" fmla="*/ 1093465 w 1093465"/>
              <a:gd name="connsiteY4" fmla="*/ 1085790 h 1760741"/>
              <a:gd name="connsiteX5" fmla="*/ 1093465 w 1093465"/>
              <a:gd name="connsiteY5" fmla="*/ 1760741 h 1760741"/>
              <a:gd name="connsiteX6" fmla="*/ 568602 w 1093465"/>
              <a:gd name="connsiteY6" fmla="*/ 1760741 h 1760741"/>
              <a:gd name="connsiteX7" fmla="*/ 0 w 1093465"/>
              <a:gd name="connsiteY7" fmla="*/ 1760741 h 1760741"/>
              <a:gd name="connsiteX8" fmla="*/ 0 w 1093465"/>
              <a:gd name="connsiteY8" fmla="*/ 1226650 h 1760741"/>
              <a:gd name="connsiteX9" fmla="*/ 0 w 1093465"/>
              <a:gd name="connsiteY9" fmla="*/ 622128 h 1760741"/>
              <a:gd name="connsiteX10" fmla="*/ 0 w 1093465"/>
              <a:gd name="connsiteY10" fmla="*/ 0 h 176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3465" h="1760741" extrusionOk="0">
                <a:moveTo>
                  <a:pt x="0" y="0"/>
                </a:moveTo>
                <a:cubicBezTo>
                  <a:pt x="160357" y="21680"/>
                  <a:pt x="278217" y="7358"/>
                  <a:pt x="513929" y="0"/>
                </a:cubicBezTo>
                <a:cubicBezTo>
                  <a:pt x="749641" y="-7358"/>
                  <a:pt x="862362" y="-11429"/>
                  <a:pt x="1093465" y="0"/>
                </a:cubicBezTo>
                <a:cubicBezTo>
                  <a:pt x="1106700" y="163712"/>
                  <a:pt x="1080610" y="366551"/>
                  <a:pt x="1093465" y="534091"/>
                </a:cubicBezTo>
                <a:cubicBezTo>
                  <a:pt x="1106320" y="701631"/>
                  <a:pt x="1096945" y="839449"/>
                  <a:pt x="1093465" y="1085790"/>
                </a:cubicBezTo>
                <a:cubicBezTo>
                  <a:pt x="1089985" y="1332131"/>
                  <a:pt x="1083484" y="1580442"/>
                  <a:pt x="1093465" y="1760741"/>
                </a:cubicBezTo>
                <a:cubicBezTo>
                  <a:pt x="985561" y="1786011"/>
                  <a:pt x="795940" y="1770451"/>
                  <a:pt x="568602" y="1760741"/>
                </a:cubicBezTo>
                <a:cubicBezTo>
                  <a:pt x="341264" y="1751031"/>
                  <a:pt x="121989" y="1764158"/>
                  <a:pt x="0" y="1760741"/>
                </a:cubicBezTo>
                <a:cubicBezTo>
                  <a:pt x="7081" y="1610038"/>
                  <a:pt x="-8572" y="1468474"/>
                  <a:pt x="0" y="1226650"/>
                </a:cubicBezTo>
                <a:cubicBezTo>
                  <a:pt x="8572" y="984826"/>
                  <a:pt x="-4235" y="797741"/>
                  <a:pt x="0" y="622128"/>
                </a:cubicBezTo>
                <a:cubicBezTo>
                  <a:pt x="4235" y="446515"/>
                  <a:pt x="9678" y="280127"/>
                  <a:pt x="0" y="0"/>
                </a:cubicBezTo>
                <a:close/>
              </a:path>
            </a:pathLst>
          </a:custGeom>
          <a:noFill/>
          <a:ln w="38100">
            <a:solidFill>
              <a:srgbClr val="FF0000"/>
            </a:solidFill>
            <a:prstDash val="solid"/>
            <a:extLst>
              <a:ext uri="{C807C97D-BFC1-408E-A445-0C87EB9F89A2}">
                <ask:lineSketchStyleProps xmlns:ask="http://schemas.microsoft.com/office/drawing/2018/sketchyshapes" sd="2504176080">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Content Placeholder 8" descr="A blue and orange airplane logo&#10;&#10;AI-generated content may be incorrect.">
            <a:extLst>
              <a:ext uri="{FF2B5EF4-FFF2-40B4-BE49-F238E27FC236}">
                <a16:creationId xmlns:a16="http://schemas.microsoft.com/office/drawing/2014/main" id="{0D6719B8-4C60-FE76-159B-308738D3CB10}"/>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18768" t="20708" r="18121" b="23295"/>
          <a:stretch>
            <a:fillRect/>
          </a:stretch>
        </p:blipFill>
        <p:spPr bwMode="auto">
          <a:xfrm>
            <a:off x="107484" y="73912"/>
            <a:ext cx="1461431" cy="133900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9E86C27-597B-D3F2-7EDA-5700F16AD204}"/>
              </a:ext>
            </a:extLst>
          </p:cNvPr>
          <p:cNvSpPr/>
          <p:nvPr/>
        </p:nvSpPr>
        <p:spPr>
          <a:xfrm>
            <a:off x="5898765" y="4326012"/>
            <a:ext cx="5658235" cy="1007988"/>
          </a:xfrm>
          <a:prstGeom prst="rect">
            <a:avLst/>
          </a:prstGeom>
          <a:noFill/>
          <a:ln w="38100">
            <a:solidFill>
              <a:schemeClr val="accent5">
                <a:lumMod val="50000"/>
                <a:lumOff val="50000"/>
              </a:schemeClr>
            </a:solidFill>
            <a:prstDash val="solid"/>
            <a:extLst>
              <a:ext uri="{C807C97D-BFC1-408E-A445-0C87EB9F89A2}">
                <ask:lineSketchStyleProps xmlns:ask="http://schemas.microsoft.com/office/drawing/2018/sketchyshapes" sd="2504176080">
                  <a:custGeom>
                    <a:avLst/>
                    <a:gdLst>
                      <a:gd name="connsiteX0" fmla="*/ 0 w 5600700"/>
                      <a:gd name="connsiteY0" fmla="*/ 0 h 1600436"/>
                      <a:gd name="connsiteX1" fmla="*/ 454279 w 5600700"/>
                      <a:gd name="connsiteY1" fmla="*/ 0 h 1600436"/>
                      <a:gd name="connsiteX2" fmla="*/ 1076579 w 5600700"/>
                      <a:gd name="connsiteY2" fmla="*/ 0 h 1600436"/>
                      <a:gd name="connsiteX3" fmla="*/ 1530858 w 5600700"/>
                      <a:gd name="connsiteY3" fmla="*/ 0 h 1600436"/>
                      <a:gd name="connsiteX4" fmla="*/ 2153158 w 5600700"/>
                      <a:gd name="connsiteY4" fmla="*/ 0 h 1600436"/>
                      <a:gd name="connsiteX5" fmla="*/ 2775458 w 5600700"/>
                      <a:gd name="connsiteY5" fmla="*/ 0 h 1600436"/>
                      <a:gd name="connsiteX6" fmla="*/ 3453765 w 5600700"/>
                      <a:gd name="connsiteY6" fmla="*/ 0 h 1600436"/>
                      <a:gd name="connsiteX7" fmla="*/ 4076065 w 5600700"/>
                      <a:gd name="connsiteY7" fmla="*/ 0 h 1600436"/>
                      <a:gd name="connsiteX8" fmla="*/ 4642358 w 5600700"/>
                      <a:gd name="connsiteY8" fmla="*/ 0 h 1600436"/>
                      <a:gd name="connsiteX9" fmla="*/ 5600700 w 5600700"/>
                      <a:gd name="connsiteY9" fmla="*/ 0 h 1600436"/>
                      <a:gd name="connsiteX10" fmla="*/ 5600700 w 5600700"/>
                      <a:gd name="connsiteY10" fmla="*/ 549483 h 1600436"/>
                      <a:gd name="connsiteX11" fmla="*/ 5600700 w 5600700"/>
                      <a:gd name="connsiteY11" fmla="*/ 1082962 h 1600436"/>
                      <a:gd name="connsiteX12" fmla="*/ 5600700 w 5600700"/>
                      <a:gd name="connsiteY12" fmla="*/ 1600436 h 1600436"/>
                      <a:gd name="connsiteX13" fmla="*/ 5146421 w 5600700"/>
                      <a:gd name="connsiteY13" fmla="*/ 1600436 h 1600436"/>
                      <a:gd name="connsiteX14" fmla="*/ 4412107 w 5600700"/>
                      <a:gd name="connsiteY14" fmla="*/ 1600436 h 1600436"/>
                      <a:gd name="connsiteX15" fmla="*/ 3733800 w 5600700"/>
                      <a:gd name="connsiteY15" fmla="*/ 1600436 h 1600436"/>
                      <a:gd name="connsiteX16" fmla="*/ 2999486 w 5600700"/>
                      <a:gd name="connsiteY16" fmla="*/ 1600436 h 1600436"/>
                      <a:gd name="connsiteX17" fmla="*/ 2265172 w 5600700"/>
                      <a:gd name="connsiteY17" fmla="*/ 1600436 h 1600436"/>
                      <a:gd name="connsiteX18" fmla="*/ 1698879 w 5600700"/>
                      <a:gd name="connsiteY18" fmla="*/ 1600436 h 1600436"/>
                      <a:gd name="connsiteX19" fmla="*/ 1244600 w 5600700"/>
                      <a:gd name="connsiteY19" fmla="*/ 1600436 h 1600436"/>
                      <a:gd name="connsiteX20" fmla="*/ 790321 w 5600700"/>
                      <a:gd name="connsiteY20" fmla="*/ 1600436 h 1600436"/>
                      <a:gd name="connsiteX21" fmla="*/ 0 w 5600700"/>
                      <a:gd name="connsiteY21" fmla="*/ 1600436 h 1600436"/>
                      <a:gd name="connsiteX22" fmla="*/ 0 w 5600700"/>
                      <a:gd name="connsiteY22" fmla="*/ 1066957 h 1600436"/>
                      <a:gd name="connsiteX23" fmla="*/ 0 w 5600700"/>
                      <a:gd name="connsiteY23" fmla="*/ 501470 h 1600436"/>
                      <a:gd name="connsiteX24" fmla="*/ 0 w 5600700"/>
                      <a:gd name="connsiteY24" fmla="*/ 0 h 160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00700" h="1600436" extrusionOk="0">
                        <a:moveTo>
                          <a:pt x="0" y="0"/>
                        </a:moveTo>
                        <a:cubicBezTo>
                          <a:pt x="199990" y="3419"/>
                          <a:pt x="310566" y="8012"/>
                          <a:pt x="454279" y="0"/>
                        </a:cubicBezTo>
                        <a:cubicBezTo>
                          <a:pt x="597992" y="-8012"/>
                          <a:pt x="831710" y="735"/>
                          <a:pt x="1076579" y="0"/>
                        </a:cubicBezTo>
                        <a:cubicBezTo>
                          <a:pt x="1321448" y="-735"/>
                          <a:pt x="1423696" y="15307"/>
                          <a:pt x="1530858" y="0"/>
                        </a:cubicBezTo>
                        <a:cubicBezTo>
                          <a:pt x="1638020" y="-15307"/>
                          <a:pt x="1966030" y="27408"/>
                          <a:pt x="2153158" y="0"/>
                        </a:cubicBezTo>
                        <a:cubicBezTo>
                          <a:pt x="2340286" y="-27408"/>
                          <a:pt x="2647035" y="-23217"/>
                          <a:pt x="2775458" y="0"/>
                        </a:cubicBezTo>
                        <a:cubicBezTo>
                          <a:pt x="2903881" y="23217"/>
                          <a:pt x="3161305" y="14288"/>
                          <a:pt x="3453765" y="0"/>
                        </a:cubicBezTo>
                        <a:cubicBezTo>
                          <a:pt x="3746225" y="-14288"/>
                          <a:pt x="3857637" y="-30028"/>
                          <a:pt x="4076065" y="0"/>
                        </a:cubicBezTo>
                        <a:cubicBezTo>
                          <a:pt x="4294493" y="30028"/>
                          <a:pt x="4422696" y="-22327"/>
                          <a:pt x="4642358" y="0"/>
                        </a:cubicBezTo>
                        <a:cubicBezTo>
                          <a:pt x="4862020" y="22327"/>
                          <a:pt x="5311622" y="-26597"/>
                          <a:pt x="5600700" y="0"/>
                        </a:cubicBezTo>
                        <a:cubicBezTo>
                          <a:pt x="5598768" y="156291"/>
                          <a:pt x="5597274" y="286099"/>
                          <a:pt x="5600700" y="549483"/>
                        </a:cubicBezTo>
                        <a:cubicBezTo>
                          <a:pt x="5604126" y="812867"/>
                          <a:pt x="5604544" y="964005"/>
                          <a:pt x="5600700" y="1082962"/>
                        </a:cubicBezTo>
                        <a:cubicBezTo>
                          <a:pt x="5596856" y="1201919"/>
                          <a:pt x="5618491" y="1359526"/>
                          <a:pt x="5600700" y="1600436"/>
                        </a:cubicBezTo>
                        <a:cubicBezTo>
                          <a:pt x="5490413" y="1618474"/>
                          <a:pt x="5309411" y="1609342"/>
                          <a:pt x="5146421" y="1600436"/>
                        </a:cubicBezTo>
                        <a:cubicBezTo>
                          <a:pt x="4983431" y="1591530"/>
                          <a:pt x="4749194" y="1631716"/>
                          <a:pt x="4412107" y="1600436"/>
                        </a:cubicBezTo>
                        <a:cubicBezTo>
                          <a:pt x="4075020" y="1569156"/>
                          <a:pt x="3869975" y="1602481"/>
                          <a:pt x="3733800" y="1600436"/>
                        </a:cubicBezTo>
                        <a:cubicBezTo>
                          <a:pt x="3597625" y="1598391"/>
                          <a:pt x="3284895" y="1616080"/>
                          <a:pt x="2999486" y="1600436"/>
                        </a:cubicBezTo>
                        <a:cubicBezTo>
                          <a:pt x="2714077" y="1584792"/>
                          <a:pt x="2555986" y="1571710"/>
                          <a:pt x="2265172" y="1600436"/>
                        </a:cubicBezTo>
                        <a:cubicBezTo>
                          <a:pt x="1974358" y="1629162"/>
                          <a:pt x="1860847" y="1600624"/>
                          <a:pt x="1698879" y="1600436"/>
                        </a:cubicBezTo>
                        <a:cubicBezTo>
                          <a:pt x="1536911" y="1600248"/>
                          <a:pt x="1402550" y="1607906"/>
                          <a:pt x="1244600" y="1600436"/>
                        </a:cubicBezTo>
                        <a:cubicBezTo>
                          <a:pt x="1086650" y="1592966"/>
                          <a:pt x="926094" y="1589734"/>
                          <a:pt x="790321" y="1600436"/>
                        </a:cubicBezTo>
                        <a:cubicBezTo>
                          <a:pt x="654548" y="1611138"/>
                          <a:pt x="360655" y="1590028"/>
                          <a:pt x="0" y="1600436"/>
                        </a:cubicBezTo>
                        <a:cubicBezTo>
                          <a:pt x="-21333" y="1445594"/>
                          <a:pt x="-12766" y="1200714"/>
                          <a:pt x="0" y="1066957"/>
                        </a:cubicBezTo>
                        <a:cubicBezTo>
                          <a:pt x="12766" y="933200"/>
                          <a:pt x="-10983" y="677007"/>
                          <a:pt x="0" y="501470"/>
                        </a:cubicBezTo>
                        <a:cubicBezTo>
                          <a:pt x="10983" y="325933"/>
                          <a:pt x="20077" y="107527"/>
                          <a:pt x="0" y="0"/>
                        </a:cubicBezTo>
                        <a:close/>
                      </a:path>
                    </a:pathLst>
                  </a:custGeom>
                  <ask:type>
                    <ask:lineSketchNone/>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D709BB72-1B52-0B56-FC30-864E652AB827}"/>
              </a:ext>
            </a:extLst>
          </p:cNvPr>
          <p:cNvCxnSpPr>
            <a:cxnSpLocks/>
          </p:cNvCxnSpPr>
          <p:nvPr/>
        </p:nvCxnSpPr>
        <p:spPr>
          <a:xfrm flipV="1">
            <a:off x="5581403" y="4898571"/>
            <a:ext cx="6299859" cy="83128"/>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934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75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75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750"/>
                                        <p:tgtEl>
                                          <p:spTgt spid="4"/>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2"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heel(2)">
                                      <p:cBhvr>
                                        <p:cTn id="41" dur="20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barn(inHorizontal)">
                                      <p:cBhvr>
                                        <p:cTn id="46" dur="500"/>
                                        <p:tgtEl>
                                          <p:spTgt spid="13"/>
                                        </p:tgtEl>
                                      </p:cBhvr>
                                    </p:animEffect>
                                  </p:childTnLst>
                                </p:cTn>
                              </p:par>
                              <p:par>
                                <p:cTn id="47" presetID="16" presetClass="entr" presetSubtype="26"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barn(inHorizontal)">
                                      <p:cBhvr>
                                        <p:cTn id="49" dur="500"/>
                                        <p:tgtEl>
                                          <p:spTgt spid="3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8" grpId="0" animBg="1"/>
      <p:bldP spid="31"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96AE8-639A-BF31-B859-4EFB8D2F8ECA}"/>
            </a:ext>
          </a:extLst>
        </p:cNvPr>
        <p:cNvGrpSpPr/>
        <p:nvPr/>
      </p:nvGrpSpPr>
      <p:grpSpPr>
        <a:xfrm>
          <a:off x="0" y="0"/>
          <a:ext cx="0" cy="0"/>
          <a:chOff x="0" y="0"/>
          <a:chExt cx="0" cy="0"/>
        </a:xfrm>
      </p:grpSpPr>
      <p:pic>
        <p:nvPicPr>
          <p:cNvPr id="14" name="Picture 13" descr="A graph with purple dots&#10;&#10;AI-generated content may be incorrect.">
            <a:extLst>
              <a:ext uri="{FF2B5EF4-FFF2-40B4-BE49-F238E27FC236}">
                <a16:creationId xmlns:a16="http://schemas.microsoft.com/office/drawing/2014/main" id="{DC1B259E-B070-44E3-73F3-939081DB5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066" y="368300"/>
            <a:ext cx="6751961" cy="5780676"/>
          </a:xfrm>
          <a:prstGeom prst="rect">
            <a:avLst/>
          </a:prstGeom>
        </p:spPr>
      </p:pic>
      <p:pic>
        <p:nvPicPr>
          <p:cNvPr id="10" name="Picture Placeholder 51">
            <a:extLst>
              <a:ext uri="{FF2B5EF4-FFF2-40B4-BE49-F238E27FC236}">
                <a16:creationId xmlns:a16="http://schemas.microsoft.com/office/drawing/2014/main" id="{EF634AE2-7CD2-A277-63CF-62DE0A59925A}"/>
              </a:ext>
            </a:extLst>
          </p:cNvPr>
          <p:cNvPicPr>
            <a:picLocks noChangeAspect="1"/>
          </p:cNvPicPr>
          <p:nvPr/>
        </p:nvPicPr>
        <p:blipFill>
          <a:blip r:embed="rId4">
            <a:extLst>
              <a:ext uri="{28A0092B-C50C-407E-A947-70E740481C1C}">
                <a14:useLocalDpi xmlns:a14="http://schemas.microsoft.com/office/drawing/2010/main" val="0"/>
              </a:ext>
            </a:extLst>
          </a:blip>
          <a:srcRect t="5614" b="5614"/>
          <a:stretch/>
        </p:blipFill>
        <p:spPr>
          <a:xfrm>
            <a:off x="1615304" y="1549700"/>
            <a:ext cx="2368061" cy="2102177"/>
          </a:xfrm>
          <a:prstGeom prst="hexagon">
            <a:avLst>
              <a:gd name="adj" fmla="val 28349"/>
              <a:gd name="vf" fmla="val 115470"/>
            </a:avLst>
          </a:prstGeom>
        </p:spPr>
      </p:pic>
      <p:sp>
        <p:nvSpPr>
          <p:cNvPr id="2" name="Title 1">
            <a:extLst>
              <a:ext uri="{FF2B5EF4-FFF2-40B4-BE49-F238E27FC236}">
                <a16:creationId xmlns:a16="http://schemas.microsoft.com/office/drawing/2014/main" id="{80244FDD-61B7-98E2-F82F-B9C7BB379921}"/>
              </a:ext>
            </a:extLst>
          </p:cNvPr>
          <p:cNvSpPr>
            <a:spLocks noGrp="1"/>
          </p:cNvSpPr>
          <p:nvPr>
            <p:ph type="title"/>
          </p:nvPr>
        </p:nvSpPr>
        <p:spPr>
          <a:xfrm>
            <a:off x="1379652" y="644496"/>
            <a:ext cx="2637166" cy="620241"/>
          </a:xfrm>
          <a:noFill/>
        </p:spPr>
        <p:txBody>
          <a:bodyPr anchor="ct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3. Duration</a:t>
            </a:r>
            <a:endParaRPr lang="en-US" sz="2400" dirty="0"/>
          </a:p>
        </p:txBody>
      </p:sp>
      <p:sp>
        <p:nvSpPr>
          <p:cNvPr id="7" name="Rectangle 6">
            <a:extLst>
              <a:ext uri="{FF2B5EF4-FFF2-40B4-BE49-F238E27FC236}">
                <a16:creationId xmlns:a16="http://schemas.microsoft.com/office/drawing/2014/main" id="{896109CF-2EA0-C870-C6B8-B6E7C40609B0}"/>
              </a:ext>
            </a:extLst>
          </p:cNvPr>
          <p:cNvSpPr/>
          <p:nvPr/>
        </p:nvSpPr>
        <p:spPr>
          <a:xfrm>
            <a:off x="1740836" y="5043036"/>
            <a:ext cx="3687557" cy="72920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Abadi" panose="020B0604020104020204" pitchFamily="34" charset="0"/>
                <a:ea typeface="ADLaM Display" panose="02010000000000000000" pitchFamily="2" charset="0"/>
                <a:cs typeface="ADLaM Display" panose="02010000000000000000" pitchFamily="2" charset="0"/>
              </a:rPr>
              <a:t>Thers is positive relation</a:t>
            </a:r>
          </a:p>
        </p:txBody>
      </p:sp>
      <p:sp>
        <p:nvSpPr>
          <p:cNvPr id="6" name="Text Placeholder 2">
            <a:extLst>
              <a:ext uri="{FF2B5EF4-FFF2-40B4-BE49-F238E27FC236}">
                <a16:creationId xmlns:a16="http://schemas.microsoft.com/office/drawing/2014/main" id="{DE01084A-5E2F-989B-FDB7-EAB829426E32}"/>
              </a:ext>
            </a:extLst>
          </p:cNvPr>
          <p:cNvSpPr txBox="1">
            <a:spLocks/>
          </p:cNvSpPr>
          <p:nvPr/>
        </p:nvSpPr>
        <p:spPr>
          <a:xfrm>
            <a:off x="1054108" y="3733564"/>
            <a:ext cx="3687558" cy="9253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buNone/>
            </a:pPr>
            <a:r>
              <a:rPr lang="en-US" altLang="zh-CN" dirty="0">
                <a:solidFill>
                  <a:srgbClr val="C00000"/>
                </a:solidFill>
              </a:rPr>
              <a:t>Does the flight duration affect the prices?</a:t>
            </a:r>
            <a:endParaRPr lang="zh-CN" altLang="en-US" dirty="0">
              <a:solidFill>
                <a:srgbClr val="C00000"/>
              </a:solidFill>
            </a:endParaRPr>
          </a:p>
        </p:txBody>
      </p:sp>
      <p:pic>
        <p:nvPicPr>
          <p:cNvPr id="11" name="Picture 10" descr="A green circle with white text&#10;&#10;AI-generated content may be incorrect.">
            <a:extLst>
              <a:ext uri="{FF2B5EF4-FFF2-40B4-BE49-F238E27FC236}">
                <a16:creationId xmlns:a16="http://schemas.microsoft.com/office/drawing/2014/main" id="{BD499ADF-7A6C-2F33-A0E6-EDDE392C5A1D}"/>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5065" t="12820" r="15704" b="15385"/>
          <a:stretch>
            <a:fillRect/>
          </a:stretch>
        </p:blipFill>
        <p:spPr>
          <a:xfrm rot="21161049">
            <a:off x="113580" y="4427048"/>
            <a:ext cx="1699556" cy="1762503"/>
          </a:xfrm>
          <a:prstGeom prst="rect">
            <a:avLst/>
          </a:prstGeom>
        </p:spPr>
      </p:pic>
      <p:sp>
        <p:nvSpPr>
          <p:cNvPr id="31" name="Rectangle 30">
            <a:extLst>
              <a:ext uri="{FF2B5EF4-FFF2-40B4-BE49-F238E27FC236}">
                <a16:creationId xmlns:a16="http://schemas.microsoft.com/office/drawing/2014/main" id="{3A8B78C3-3A8F-46CA-ABD4-0D93BB4DCC5A}"/>
              </a:ext>
            </a:extLst>
          </p:cNvPr>
          <p:cNvSpPr/>
          <p:nvPr/>
        </p:nvSpPr>
        <p:spPr>
          <a:xfrm>
            <a:off x="5956300" y="3813717"/>
            <a:ext cx="5600700" cy="1520284"/>
          </a:xfrm>
          <a:prstGeom prst="rect">
            <a:avLst/>
          </a:prstGeom>
          <a:noFill/>
          <a:ln w="38100">
            <a:solidFill>
              <a:schemeClr val="accent5">
                <a:lumMod val="50000"/>
                <a:lumOff val="50000"/>
              </a:schemeClr>
            </a:solidFill>
            <a:prstDash val="solid"/>
            <a:extLst>
              <a:ext uri="{C807C97D-BFC1-408E-A445-0C87EB9F89A2}">
                <ask:lineSketchStyleProps xmlns:ask="http://schemas.microsoft.com/office/drawing/2018/sketchyshapes" sd="2504176080">
                  <a:custGeom>
                    <a:avLst/>
                    <a:gdLst>
                      <a:gd name="connsiteX0" fmla="*/ 0 w 5600700"/>
                      <a:gd name="connsiteY0" fmla="*/ 0 h 1600436"/>
                      <a:gd name="connsiteX1" fmla="*/ 454279 w 5600700"/>
                      <a:gd name="connsiteY1" fmla="*/ 0 h 1600436"/>
                      <a:gd name="connsiteX2" fmla="*/ 1076579 w 5600700"/>
                      <a:gd name="connsiteY2" fmla="*/ 0 h 1600436"/>
                      <a:gd name="connsiteX3" fmla="*/ 1530858 w 5600700"/>
                      <a:gd name="connsiteY3" fmla="*/ 0 h 1600436"/>
                      <a:gd name="connsiteX4" fmla="*/ 2153158 w 5600700"/>
                      <a:gd name="connsiteY4" fmla="*/ 0 h 1600436"/>
                      <a:gd name="connsiteX5" fmla="*/ 2775458 w 5600700"/>
                      <a:gd name="connsiteY5" fmla="*/ 0 h 1600436"/>
                      <a:gd name="connsiteX6" fmla="*/ 3453765 w 5600700"/>
                      <a:gd name="connsiteY6" fmla="*/ 0 h 1600436"/>
                      <a:gd name="connsiteX7" fmla="*/ 4076065 w 5600700"/>
                      <a:gd name="connsiteY7" fmla="*/ 0 h 1600436"/>
                      <a:gd name="connsiteX8" fmla="*/ 4642358 w 5600700"/>
                      <a:gd name="connsiteY8" fmla="*/ 0 h 1600436"/>
                      <a:gd name="connsiteX9" fmla="*/ 5600700 w 5600700"/>
                      <a:gd name="connsiteY9" fmla="*/ 0 h 1600436"/>
                      <a:gd name="connsiteX10" fmla="*/ 5600700 w 5600700"/>
                      <a:gd name="connsiteY10" fmla="*/ 549483 h 1600436"/>
                      <a:gd name="connsiteX11" fmla="*/ 5600700 w 5600700"/>
                      <a:gd name="connsiteY11" fmla="*/ 1082962 h 1600436"/>
                      <a:gd name="connsiteX12" fmla="*/ 5600700 w 5600700"/>
                      <a:gd name="connsiteY12" fmla="*/ 1600436 h 1600436"/>
                      <a:gd name="connsiteX13" fmla="*/ 5146421 w 5600700"/>
                      <a:gd name="connsiteY13" fmla="*/ 1600436 h 1600436"/>
                      <a:gd name="connsiteX14" fmla="*/ 4412107 w 5600700"/>
                      <a:gd name="connsiteY14" fmla="*/ 1600436 h 1600436"/>
                      <a:gd name="connsiteX15" fmla="*/ 3733800 w 5600700"/>
                      <a:gd name="connsiteY15" fmla="*/ 1600436 h 1600436"/>
                      <a:gd name="connsiteX16" fmla="*/ 2999486 w 5600700"/>
                      <a:gd name="connsiteY16" fmla="*/ 1600436 h 1600436"/>
                      <a:gd name="connsiteX17" fmla="*/ 2265172 w 5600700"/>
                      <a:gd name="connsiteY17" fmla="*/ 1600436 h 1600436"/>
                      <a:gd name="connsiteX18" fmla="*/ 1698879 w 5600700"/>
                      <a:gd name="connsiteY18" fmla="*/ 1600436 h 1600436"/>
                      <a:gd name="connsiteX19" fmla="*/ 1244600 w 5600700"/>
                      <a:gd name="connsiteY19" fmla="*/ 1600436 h 1600436"/>
                      <a:gd name="connsiteX20" fmla="*/ 790321 w 5600700"/>
                      <a:gd name="connsiteY20" fmla="*/ 1600436 h 1600436"/>
                      <a:gd name="connsiteX21" fmla="*/ 0 w 5600700"/>
                      <a:gd name="connsiteY21" fmla="*/ 1600436 h 1600436"/>
                      <a:gd name="connsiteX22" fmla="*/ 0 w 5600700"/>
                      <a:gd name="connsiteY22" fmla="*/ 1066957 h 1600436"/>
                      <a:gd name="connsiteX23" fmla="*/ 0 w 5600700"/>
                      <a:gd name="connsiteY23" fmla="*/ 501470 h 1600436"/>
                      <a:gd name="connsiteX24" fmla="*/ 0 w 5600700"/>
                      <a:gd name="connsiteY24" fmla="*/ 0 h 160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00700" h="1600436" extrusionOk="0">
                        <a:moveTo>
                          <a:pt x="0" y="0"/>
                        </a:moveTo>
                        <a:cubicBezTo>
                          <a:pt x="199990" y="3419"/>
                          <a:pt x="310566" y="8012"/>
                          <a:pt x="454279" y="0"/>
                        </a:cubicBezTo>
                        <a:cubicBezTo>
                          <a:pt x="597992" y="-8012"/>
                          <a:pt x="831710" y="735"/>
                          <a:pt x="1076579" y="0"/>
                        </a:cubicBezTo>
                        <a:cubicBezTo>
                          <a:pt x="1321448" y="-735"/>
                          <a:pt x="1423696" y="15307"/>
                          <a:pt x="1530858" y="0"/>
                        </a:cubicBezTo>
                        <a:cubicBezTo>
                          <a:pt x="1638020" y="-15307"/>
                          <a:pt x="1966030" y="27408"/>
                          <a:pt x="2153158" y="0"/>
                        </a:cubicBezTo>
                        <a:cubicBezTo>
                          <a:pt x="2340286" y="-27408"/>
                          <a:pt x="2647035" y="-23217"/>
                          <a:pt x="2775458" y="0"/>
                        </a:cubicBezTo>
                        <a:cubicBezTo>
                          <a:pt x="2903881" y="23217"/>
                          <a:pt x="3161305" y="14288"/>
                          <a:pt x="3453765" y="0"/>
                        </a:cubicBezTo>
                        <a:cubicBezTo>
                          <a:pt x="3746225" y="-14288"/>
                          <a:pt x="3857637" y="-30028"/>
                          <a:pt x="4076065" y="0"/>
                        </a:cubicBezTo>
                        <a:cubicBezTo>
                          <a:pt x="4294493" y="30028"/>
                          <a:pt x="4422696" y="-22327"/>
                          <a:pt x="4642358" y="0"/>
                        </a:cubicBezTo>
                        <a:cubicBezTo>
                          <a:pt x="4862020" y="22327"/>
                          <a:pt x="5311622" y="-26597"/>
                          <a:pt x="5600700" y="0"/>
                        </a:cubicBezTo>
                        <a:cubicBezTo>
                          <a:pt x="5598768" y="156291"/>
                          <a:pt x="5597274" y="286099"/>
                          <a:pt x="5600700" y="549483"/>
                        </a:cubicBezTo>
                        <a:cubicBezTo>
                          <a:pt x="5604126" y="812867"/>
                          <a:pt x="5604544" y="964005"/>
                          <a:pt x="5600700" y="1082962"/>
                        </a:cubicBezTo>
                        <a:cubicBezTo>
                          <a:pt x="5596856" y="1201919"/>
                          <a:pt x="5618491" y="1359526"/>
                          <a:pt x="5600700" y="1600436"/>
                        </a:cubicBezTo>
                        <a:cubicBezTo>
                          <a:pt x="5490413" y="1618474"/>
                          <a:pt x="5309411" y="1609342"/>
                          <a:pt x="5146421" y="1600436"/>
                        </a:cubicBezTo>
                        <a:cubicBezTo>
                          <a:pt x="4983431" y="1591530"/>
                          <a:pt x="4749194" y="1631716"/>
                          <a:pt x="4412107" y="1600436"/>
                        </a:cubicBezTo>
                        <a:cubicBezTo>
                          <a:pt x="4075020" y="1569156"/>
                          <a:pt x="3869975" y="1602481"/>
                          <a:pt x="3733800" y="1600436"/>
                        </a:cubicBezTo>
                        <a:cubicBezTo>
                          <a:pt x="3597625" y="1598391"/>
                          <a:pt x="3284895" y="1616080"/>
                          <a:pt x="2999486" y="1600436"/>
                        </a:cubicBezTo>
                        <a:cubicBezTo>
                          <a:pt x="2714077" y="1584792"/>
                          <a:pt x="2555986" y="1571710"/>
                          <a:pt x="2265172" y="1600436"/>
                        </a:cubicBezTo>
                        <a:cubicBezTo>
                          <a:pt x="1974358" y="1629162"/>
                          <a:pt x="1860847" y="1600624"/>
                          <a:pt x="1698879" y="1600436"/>
                        </a:cubicBezTo>
                        <a:cubicBezTo>
                          <a:pt x="1536911" y="1600248"/>
                          <a:pt x="1402550" y="1607906"/>
                          <a:pt x="1244600" y="1600436"/>
                        </a:cubicBezTo>
                        <a:cubicBezTo>
                          <a:pt x="1086650" y="1592966"/>
                          <a:pt x="926094" y="1589734"/>
                          <a:pt x="790321" y="1600436"/>
                        </a:cubicBezTo>
                        <a:cubicBezTo>
                          <a:pt x="654548" y="1611138"/>
                          <a:pt x="360655" y="1590028"/>
                          <a:pt x="0" y="1600436"/>
                        </a:cubicBezTo>
                        <a:cubicBezTo>
                          <a:pt x="-21333" y="1445594"/>
                          <a:pt x="-12766" y="1200714"/>
                          <a:pt x="0" y="1066957"/>
                        </a:cubicBezTo>
                        <a:cubicBezTo>
                          <a:pt x="12766" y="933200"/>
                          <a:pt x="-10983" y="677007"/>
                          <a:pt x="0" y="501470"/>
                        </a:cubicBezTo>
                        <a:cubicBezTo>
                          <a:pt x="10983" y="325933"/>
                          <a:pt x="20077" y="107527"/>
                          <a:pt x="0" y="0"/>
                        </a:cubicBezTo>
                        <a:close/>
                      </a:path>
                    </a:pathLst>
                  </a:custGeom>
                  <ask:type>
                    <ask:lineSketchNone/>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3" name="Picture 2" descr="A blue line icon with a clock and a plane&#10;&#10;AI-generated content may be incorrect.">
            <a:extLst>
              <a:ext uri="{FF2B5EF4-FFF2-40B4-BE49-F238E27FC236}">
                <a16:creationId xmlns:a16="http://schemas.microsoft.com/office/drawing/2014/main" id="{D4F1AF4F-F4E2-F9F6-F1AD-A1829949CE0D}"/>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6000" t="19260" r="13600" b="21110"/>
          <a:stretch>
            <a:fillRect/>
          </a:stretch>
        </p:blipFill>
        <p:spPr>
          <a:xfrm>
            <a:off x="71407" y="146660"/>
            <a:ext cx="1376393" cy="1567080"/>
          </a:xfrm>
          <a:prstGeom prst="rect">
            <a:avLst/>
          </a:prstGeom>
        </p:spPr>
      </p:pic>
      <p:grpSp>
        <p:nvGrpSpPr>
          <p:cNvPr id="4" name="Group 3">
            <a:extLst>
              <a:ext uri="{FF2B5EF4-FFF2-40B4-BE49-F238E27FC236}">
                <a16:creationId xmlns:a16="http://schemas.microsoft.com/office/drawing/2014/main" id="{395A147D-37B5-A304-FB47-EB241D567864}"/>
              </a:ext>
            </a:extLst>
          </p:cNvPr>
          <p:cNvGrpSpPr/>
          <p:nvPr/>
        </p:nvGrpSpPr>
        <p:grpSpPr>
          <a:xfrm>
            <a:off x="137646" y="2600788"/>
            <a:ext cx="4907873" cy="1725224"/>
            <a:chOff x="-4404375" y="2600788"/>
            <a:chExt cx="5188083" cy="1725224"/>
          </a:xfrm>
        </p:grpSpPr>
        <p:pic>
          <p:nvPicPr>
            <p:cNvPr id="25" name="Picture 24" descr="A screenshot of a calculator&#10;&#10;AI-generated content may be incorrect.">
              <a:extLst>
                <a:ext uri="{FF2B5EF4-FFF2-40B4-BE49-F238E27FC236}">
                  <a16:creationId xmlns:a16="http://schemas.microsoft.com/office/drawing/2014/main" id="{56A25F82-7679-24B8-2DF0-BA537545FC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04375" y="2600788"/>
              <a:ext cx="5188083" cy="1725224"/>
            </a:xfrm>
            <a:prstGeom prst="rect">
              <a:avLst/>
            </a:prstGeom>
          </p:spPr>
        </p:pic>
        <p:sp>
          <p:nvSpPr>
            <p:cNvPr id="18" name="Oval 17">
              <a:extLst>
                <a:ext uri="{FF2B5EF4-FFF2-40B4-BE49-F238E27FC236}">
                  <a16:creationId xmlns:a16="http://schemas.microsoft.com/office/drawing/2014/main" id="{0EE05812-4AE2-2E49-86A1-91DF1E0ED01D}"/>
                </a:ext>
              </a:extLst>
            </p:cNvPr>
            <p:cNvSpPr/>
            <p:nvPr/>
          </p:nvSpPr>
          <p:spPr>
            <a:xfrm>
              <a:off x="-1810334" y="3733563"/>
              <a:ext cx="1226134" cy="462655"/>
            </a:xfrm>
            <a:prstGeom prst="ellipse">
              <a:avLst/>
            </a:prstGeom>
            <a:noFill/>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70876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750" tmFilter="0, 0; .2, .5; .8, .5; 1, 0"/>
                                        <p:tgtEl>
                                          <p:spTgt spid="2"/>
                                        </p:tgtEl>
                                      </p:cBhvr>
                                    </p:animEffect>
                                    <p:animScale>
                                      <p:cBhvr>
                                        <p:cTn id="7" dur="375"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xit" presetSubtype="0" fill="hold" grpId="0"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 presetClass="exit" presetSubtype="0" fill="hold" nodeType="withEffect">
                                  <p:stCondLst>
                                    <p:cond delay="0"/>
                                  </p:stCondLst>
                                  <p:childTnLst>
                                    <p:set>
                                      <p:cBhvr>
                                        <p:cTn id="39" dur="1" fill="hold">
                                          <p:stCondLst>
                                            <p:cond delay="0"/>
                                          </p:stCondLst>
                                        </p:cTn>
                                        <p:tgtEl>
                                          <p:spTgt spid="11"/>
                                        </p:tgtEl>
                                        <p:attrNameLst>
                                          <p:attrName>style.visibility</p:attrName>
                                        </p:attrNameLst>
                                      </p:cBhvr>
                                      <p:to>
                                        <p:strVal val="hidden"/>
                                      </p:to>
                                    </p:set>
                                  </p:childTnLst>
                                </p:cTn>
                              </p:par>
                              <p:par>
                                <p:cTn id="40" presetID="1" presetClass="exit"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1" presetClass="entr" presetSubtype="3"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heel(3)">
                                      <p:cBhvr>
                                        <p:cTn id="46"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7" grpId="1" animBg="1"/>
      <p:bldP spid="6" grpId="0"/>
      <p:bldP spid="6" grpId="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D94C2-63BA-09C0-CBBC-316534F35F21}"/>
            </a:ext>
          </a:extLst>
        </p:cNvPr>
        <p:cNvGrpSpPr/>
        <p:nvPr/>
      </p:nvGrpSpPr>
      <p:grpSpPr>
        <a:xfrm>
          <a:off x="0" y="0"/>
          <a:ext cx="0" cy="0"/>
          <a:chOff x="0" y="0"/>
          <a:chExt cx="0" cy="0"/>
        </a:xfrm>
      </p:grpSpPr>
      <p:pic>
        <p:nvPicPr>
          <p:cNvPr id="15" name="Picture 14" descr="A graph with orange dots&#10;&#10;AI-generated content may be incorrect.">
            <a:extLst>
              <a:ext uri="{FF2B5EF4-FFF2-40B4-BE49-F238E27FC236}">
                <a16:creationId xmlns:a16="http://schemas.microsoft.com/office/drawing/2014/main" id="{FE03BE10-34F6-5CCA-58DE-D6A91224B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6384" y="368300"/>
            <a:ext cx="6787643" cy="5780676"/>
          </a:xfrm>
          <a:prstGeom prst="rect">
            <a:avLst/>
          </a:prstGeom>
        </p:spPr>
      </p:pic>
      <p:sp>
        <p:nvSpPr>
          <p:cNvPr id="2" name="Title 1">
            <a:extLst>
              <a:ext uri="{FF2B5EF4-FFF2-40B4-BE49-F238E27FC236}">
                <a16:creationId xmlns:a16="http://schemas.microsoft.com/office/drawing/2014/main" id="{455FC1C9-607A-4932-925E-466D29B42ADA}"/>
              </a:ext>
            </a:extLst>
          </p:cNvPr>
          <p:cNvSpPr>
            <a:spLocks noGrp="1"/>
          </p:cNvSpPr>
          <p:nvPr>
            <p:ph type="title"/>
          </p:nvPr>
        </p:nvSpPr>
        <p:spPr>
          <a:xfrm>
            <a:off x="1413105" y="644496"/>
            <a:ext cx="2570260" cy="620241"/>
          </a:xfrm>
          <a:noFill/>
        </p:spPr>
        <p:txBody>
          <a:bodyPr anchor="ct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4. Distance</a:t>
            </a:r>
            <a:endParaRPr lang="en-US" sz="2400" dirty="0"/>
          </a:p>
        </p:txBody>
      </p:sp>
      <p:sp>
        <p:nvSpPr>
          <p:cNvPr id="7" name="Rectangle 6">
            <a:extLst>
              <a:ext uri="{FF2B5EF4-FFF2-40B4-BE49-F238E27FC236}">
                <a16:creationId xmlns:a16="http://schemas.microsoft.com/office/drawing/2014/main" id="{02DD05AB-E9F9-2026-00BA-CB458F4C4596}"/>
              </a:ext>
            </a:extLst>
          </p:cNvPr>
          <p:cNvSpPr/>
          <p:nvPr/>
        </p:nvSpPr>
        <p:spPr>
          <a:xfrm>
            <a:off x="1740837" y="5043036"/>
            <a:ext cx="3392418" cy="72920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rtl="1"/>
            <a:r>
              <a:rPr lang="en-US" sz="2400" dirty="0">
                <a:latin typeface="Abadi" panose="020B0604020104020204" pitchFamily="34" charset="0"/>
                <a:ea typeface="ADLaM Display" panose="02010000000000000000" pitchFamily="2" charset="0"/>
                <a:cs typeface="ADLaM Display" panose="02010000000000000000" pitchFamily="2" charset="0"/>
              </a:rPr>
              <a:t>Thers is positive relation</a:t>
            </a:r>
          </a:p>
        </p:txBody>
      </p:sp>
      <p:sp>
        <p:nvSpPr>
          <p:cNvPr id="6" name="Text Placeholder 2">
            <a:extLst>
              <a:ext uri="{FF2B5EF4-FFF2-40B4-BE49-F238E27FC236}">
                <a16:creationId xmlns:a16="http://schemas.microsoft.com/office/drawing/2014/main" id="{06EDA4D2-221C-17D6-E36E-F83D6C265315}"/>
              </a:ext>
            </a:extLst>
          </p:cNvPr>
          <p:cNvSpPr txBox="1">
            <a:spLocks/>
          </p:cNvSpPr>
          <p:nvPr/>
        </p:nvSpPr>
        <p:spPr>
          <a:xfrm>
            <a:off x="1054108" y="3733564"/>
            <a:ext cx="3687558" cy="9253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buNone/>
            </a:pPr>
            <a:r>
              <a:rPr lang="en-US" altLang="zh-CN" dirty="0">
                <a:solidFill>
                  <a:srgbClr val="C00000"/>
                </a:solidFill>
              </a:rPr>
              <a:t>Does the flight distance affect the prices?</a:t>
            </a:r>
            <a:endParaRPr lang="zh-CN" altLang="en-US" dirty="0">
              <a:solidFill>
                <a:srgbClr val="C00000"/>
              </a:solidFill>
            </a:endParaRPr>
          </a:p>
        </p:txBody>
      </p:sp>
      <p:pic>
        <p:nvPicPr>
          <p:cNvPr id="11" name="Picture 10" descr="A green circle with white text&#10;&#10;AI-generated content may be incorrect.">
            <a:extLst>
              <a:ext uri="{FF2B5EF4-FFF2-40B4-BE49-F238E27FC236}">
                <a16:creationId xmlns:a16="http://schemas.microsoft.com/office/drawing/2014/main" id="{F027A537-A28B-1D11-8D9C-69465324B75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5065" t="12820" r="15704" b="15385"/>
          <a:stretch>
            <a:fillRect/>
          </a:stretch>
        </p:blipFill>
        <p:spPr>
          <a:xfrm rot="21161049">
            <a:off x="113580" y="4427048"/>
            <a:ext cx="1699556" cy="1762503"/>
          </a:xfrm>
          <a:prstGeom prst="rect">
            <a:avLst/>
          </a:prstGeom>
        </p:spPr>
      </p:pic>
      <p:sp>
        <p:nvSpPr>
          <p:cNvPr id="31" name="Rectangle 30">
            <a:extLst>
              <a:ext uri="{FF2B5EF4-FFF2-40B4-BE49-F238E27FC236}">
                <a16:creationId xmlns:a16="http://schemas.microsoft.com/office/drawing/2014/main" id="{49F3DD1E-4C0E-4AFE-82E3-7E5E896122A3}"/>
              </a:ext>
            </a:extLst>
          </p:cNvPr>
          <p:cNvSpPr/>
          <p:nvPr/>
        </p:nvSpPr>
        <p:spPr>
          <a:xfrm>
            <a:off x="5949386" y="3733564"/>
            <a:ext cx="5440101" cy="1625513"/>
          </a:xfrm>
          <a:prstGeom prst="rect">
            <a:avLst/>
          </a:prstGeom>
          <a:noFill/>
          <a:ln w="38100">
            <a:solidFill>
              <a:schemeClr val="accent5">
                <a:lumMod val="50000"/>
                <a:lumOff val="50000"/>
              </a:schemeClr>
            </a:solidFill>
            <a:prstDash val="solid"/>
            <a:extLst>
              <a:ext uri="{C807C97D-BFC1-408E-A445-0C87EB9F89A2}">
                <ask:lineSketchStyleProps xmlns:ask="http://schemas.microsoft.com/office/drawing/2018/sketchyshapes" sd="2504176080">
                  <a:custGeom>
                    <a:avLst/>
                    <a:gdLst>
                      <a:gd name="connsiteX0" fmla="*/ 0 w 5600700"/>
                      <a:gd name="connsiteY0" fmla="*/ 0 h 1600436"/>
                      <a:gd name="connsiteX1" fmla="*/ 454279 w 5600700"/>
                      <a:gd name="connsiteY1" fmla="*/ 0 h 1600436"/>
                      <a:gd name="connsiteX2" fmla="*/ 1076579 w 5600700"/>
                      <a:gd name="connsiteY2" fmla="*/ 0 h 1600436"/>
                      <a:gd name="connsiteX3" fmla="*/ 1530858 w 5600700"/>
                      <a:gd name="connsiteY3" fmla="*/ 0 h 1600436"/>
                      <a:gd name="connsiteX4" fmla="*/ 2153158 w 5600700"/>
                      <a:gd name="connsiteY4" fmla="*/ 0 h 1600436"/>
                      <a:gd name="connsiteX5" fmla="*/ 2775458 w 5600700"/>
                      <a:gd name="connsiteY5" fmla="*/ 0 h 1600436"/>
                      <a:gd name="connsiteX6" fmla="*/ 3453765 w 5600700"/>
                      <a:gd name="connsiteY6" fmla="*/ 0 h 1600436"/>
                      <a:gd name="connsiteX7" fmla="*/ 4076065 w 5600700"/>
                      <a:gd name="connsiteY7" fmla="*/ 0 h 1600436"/>
                      <a:gd name="connsiteX8" fmla="*/ 4642358 w 5600700"/>
                      <a:gd name="connsiteY8" fmla="*/ 0 h 1600436"/>
                      <a:gd name="connsiteX9" fmla="*/ 5600700 w 5600700"/>
                      <a:gd name="connsiteY9" fmla="*/ 0 h 1600436"/>
                      <a:gd name="connsiteX10" fmla="*/ 5600700 w 5600700"/>
                      <a:gd name="connsiteY10" fmla="*/ 549483 h 1600436"/>
                      <a:gd name="connsiteX11" fmla="*/ 5600700 w 5600700"/>
                      <a:gd name="connsiteY11" fmla="*/ 1082962 h 1600436"/>
                      <a:gd name="connsiteX12" fmla="*/ 5600700 w 5600700"/>
                      <a:gd name="connsiteY12" fmla="*/ 1600436 h 1600436"/>
                      <a:gd name="connsiteX13" fmla="*/ 5146421 w 5600700"/>
                      <a:gd name="connsiteY13" fmla="*/ 1600436 h 1600436"/>
                      <a:gd name="connsiteX14" fmla="*/ 4412107 w 5600700"/>
                      <a:gd name="connsiteY14" fmla="*/ 1600436 h 1600436"/>
                      <a:gd name="connsiteX15" fmla="*/ 3733800 w 5600700"/>
                      <a:gd name="connsiteY15" fmla="*/ 1600436 h 1600436"/>
                      <a:gd name="connsiteX16" fmla="*/ 2999486 w 5600700"/>
                      <a:gd name="connsiteY16" fmla="*/ 1600436 h 1600436"/>
                      <a:gd name="connsiteX17" fmla="*/ 2265172 w 5600700"/>
                      <a:gd name="connsiteY17" fmla="*/ 1600436 h 1600436"/>
                      <a:gd name="connsiteX18" fmla="*/ 1698879 w 5600700"/>
                      <a:gd name="connsiteY18" fmla="*/ 1600436 h 1600436"/>
                      <a:gd name="connsiteX19" fmla="*/ 1244600 w 5600700"/>
                      <a:gd name="connsiteY19" fmla="*/ 1600436 h 1600436"/>
                      <a:gd name="connsiteX20" fmla="*/ 790321 w 5600700"/>
                      <a:gd name="connsiteY20" fmla="*/ 1600436 h 1600436"/>
                      <a:gd name="connsiteX21" fmla="*/ 0 w 5600700"/>
                      <a:gd name="connsiteY21" fmla="*/ 1600436 h 1600436"/>
                      <a:gd name="connsiteX22" fmla="*/ 0 w 5600700"/>
                      <a:gd name="connsiteY22" fmla="*/ 1066957 h 1600436"/>
                      <a:gd name="connsiteX23" fmla="*/ 0 w 5600700"/>
                      <a:gd name="connsiteY23" fmla="*/ 501470 h 1600436"/>
                      <a:gd name="connsiteX24" fmla="*/ 0 w 5600700"/>
                      <a:gd name="connsiteY24" fmla="*/ 0 h 160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00700" h="1600436" extrusionOk="0">
                        <a:moveTo>
                          <a:pt x="0" y="0"/>
                        </a:moveTo>
                        <a:cubicBezTo>
                          <a:pt x="199990" y="3419"/>
                          <a:pt x="310566" y="8012"/>
                          <a:pt x="454279" y="0"/>
                        </a:cubicBezTo>
                        <a:cubicBezTo>
                          <a:pt x="597992" y="-8012"/>
                          <a:pt x="831710" y="735"/>
                          <a:pt x="1076579" y="0"/>
                        </a:cubicBezTo>
                        <a:cubicBezTo>
                          <a:pt x="1321448" y="-735"/>
                          <a:pt x="1423696" y="15307"/>
                          <a:pt x="1530858" y="0"/>
                        </a:cubicBezTo>
                        <a:cubicBezTo>
                          <a:pt x="1638020" y="-15307"/>
                          <a:pt x="1966030" y="27408"/>
                          <a:pt x="2153158" y="0"/>
                        </a:cubicBezTo>
                        <a:cubicBezTo>
                          <a:pt x="2340286" y="-27408"/>
                          <a:pt x="2647035" y="-23217"/>
                          <a:pt x="2775458" y="0"/>
                        </a:cubicBezTo>
                        <a:cubicBezTo>
                          <a:pt x="2903881" y="23217"/>
                          <a:pt x="3161305" y="14288"/>
                          <a:pt x="3453765" y="0"/>
                        </a:cubicBezTo>
                        <a:cubicBezTo>
                          <a:pt x="3746225" y="-14288"/>
                          <a:pt x="3857637" y="-30028"/>
                          <a:pt x="4076065" y="0"/>
                        </a:cubicBezTo>
                        <a:cubicBezTo>
                          <a:pt x="4294493" y="30028"/>
                          <a:pt x="4422696" y="-22327"/>
                          <a:pt x="4642358" y="0"/>
                        </a:cubicBezTo>
                        <a:cubicBezTo>
                          <a:pt x="4862020" y="22327"/>
                          <a:pt x="5311622" y="-26597"/>
                          <a:pt x="5600700" y="0"/>
                        </a:cubicBezTo>
                        <a:cubicBezTo>
                          <a:pt x="5598768" y="156291"/>
                          <a:pt x="5597274" y="286099"/>
                          <a:pt x="5600700" y="549483"/>
                        </a:cubicBezTo>
                        <a:cubicBezTo>
                          <a:pt x="5604126" y="812867"/>
                          <a:pt x="5604544" y="964005"/>
                          <a:pt x="5600700" y="1082962"/>
                        </a:cubicBezTo>
                        <a:cubicBezTo>
                          <a:pt x="5596856" y="1201919"/>
                          <a:pt x="5618491" y="1359526"/>
                          <a:pt x="5600700" y="1600436"/>
                        </a:cubicBezTo>
                        <a:cubicBezTo>
                          <a:pt x="5490413" y="1618474"/>
                          <a:pt x="5309411" y="1609342"/>
                          <a:pt x="5146421" y="1600436"/>
                        </a:cubicBezTo>
                        <a:cubicBezTo>
                          <a:pt x="4983431" y="1591530"/>
                          <a:pt x="4749194" y="1631716"/>
                          <a:pt x="4412107" y="1600436"/>
                        </a:cubicBezTo>
                        <a:cubicBezTo>
                          <a:pt x="4075020" y="1569156"/>
                          <a:pt x="3869975" y="1602481"/>
                          <a:pt x="3733800" y="1600436"/>
                        </a:cubicBezTo>
                        <a:cubicBezTo>
                          <a:pt x="3597625" y="1598391"/>
                          <a:pt x="3284895" y="1616080"/>
                          <a:pt x="2999486" y="1600436"/>
                        </a:cubicBezTo>
                        <a:cubicBezTo>
                          <a:pt x="2714077" y="1584792"/>
                          <a:pt x="2555986" y="1571710"/>
                          <a:pt x="2265172" y="1600436"/>
                        </a:cubicBezTo>
                        <a:cubicBezTo>
                          <a:pt x="1974358" y="1629162"/>
                          <a:pt x="1860847" y="1600624"/>
                          <a:pt x="1698879" y="1600436"/>
                        </a:cubicBezTo>
                        <a:cubicBezTo>
                          <a:pt x="1536911" y="1600248"/>
                          <a:pt x="1402550" y="1607906"/>
                          <a:pt x="1244600" y="1600436"/>
                        </a:cubicBezTo>
                        <a:cubicBezTo>
                          <a:pt x="1086650" y="1592966"/>
                          <a:pt x="926094" y="1589734"/>
                          <a:pt x="790321" y="1600436"/>
                        </a:cubicBezTo>
                        <a:cubicBezTo>
                          <a:pt x="654548" y="1611138"/>
                          <a:pt x="360655" y="1590028"/>
                          <a:pt x="0" y="1600436"/>
                        </a:cubicBezTo>
                        <a:cubicBezTo>
                          <a:pt x="-21333" y="1445594"/>
                          <a:pt x="-12766" y="1200714"/>
                          <a:pt x="0" y="1066957"/>
                        </a:cubicBezTo>
                        <a:cubicBezTo>
                          <a:pt x="12766" y="933200"/>
                          <a:pt x="-10983" y="677007"/>
                          <a:pt x="0" y="501470"/>
                        </a:cubicBezTo>
                        <a:cubicBezTo>
                          <a:pt x="10983" y="325933"/>
                          <a:pt x="20077" y="107527"/>
                          <a:pt x="0" y="0"/>
                        </a:cubicBezTo>
                        <a:close/>
                      </a:path>
                    </a:pathLst>
                  </a:custGeom>
                  <ask:type>
                    <ask:lineSketchNone/>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 name="Picture 3" descr="A blue airplane with dotted lines and dots&#10;&#10;AI-generated content may be incorrect.">
            <a:extLst>
              <a:ext uri="{FF2B5EF4-FFF2-40B4-BE49-F238E27FC236}">
                <a16:creationId xmlns:a16="http://schemas.microsoft.com/office/drawing/2014/main" id="{3D5DB464-E9E7-6A66-E865-2466E7A12528}"/>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6723" t="22592" r="14821" b="28102"/>
          <a:stretch>
            <a:fillRect/>
          </a:stretch>
        </p:blipFill>
        <p:spPr>
          <a:xfrm>
            <a:off x="28337" y="0"/>
            <a:ext cx="1607024" cy="1749447"/>
          </a:xfrm>
          <a:prstGeom prst="rect">
            <a:avLst/>
          </a:prstGeom>
          <a:ln>
            <a:noFill/>
          </a:ln>
        </p:spPr>
      </p:pic>
      <p:pic>
        <p:nvPicPr>
          <p:cNvPr id="8" name="Picture 7" descr="A black and white map pointers&#10;&#10;AI-generated content may be incorrect.">
            <a:extLst>
              <a:ext uri="{FF2B5EF4-FFF2-40B4-BE49-F238E27FC236}">
                <a16:creationId xmlns:a16="http://schemas.microsoft.com/office/drawing/2014/main" id="{45F99DE2-C98D-ED82-F0E7-EF50800F215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3860" t="19916" r="13151" b="20169"/>
          <a:stretch>
            <a:fillRect/>
          </a:stretch>
        </p:blipFill>
        <p:spPr>
          <a:xfrm>
            <a:off x="1879315" y="1869540"/>
            <a:ext cx="2037144" cy="1672257"/>
          </a:xfrm>
          <a:prstGeom prst="rect">
            <a:avLst/>
          </a:prstGeom>
        </p:spPr>
      </p:pic>
      <p:grpSp>
        <p:nvGrpSpPr>
          <p:cNvPr id="3" name="Group 2">
            <a:extLst>
              <a:ext uri="{FF2B5EF4-FFF2-40B4-BE49-F238E27FC236}">
                <a16:creationId xmlns:a16="http://schemas.microsoft.com/office/drawing/2014/main" id="{40A7F6AC-7AA1-E0F1-762F-1027E684BBC0}"/>
              </a:ext>
            </a:extLst>
          </p:cNvPr>
          <p:cNvGrpSpPr/>
          <p:nvPr/>
        </p:nvGrpSpPr>
        <p:grpSpPr>
          <a:xfrm>
            <a:off x="156263" y="2496310"/>
            <a:ext cx="4820121" cy="1749447"/>
            <a:chOff x="-4324173" y="3143151"/>
            <a:chExt cx="5083943" cy="1749447"/>
          </a:xfrm>
        </p:grpSpPr>
        <p:pic>
          <p:nvPicPr>
            <p:cNvPr id="17" name="Picture 16" descr="A screenshot of a phone&#10;&#10;AI-generated content may be incorrect.">
              <a:extLst>
                <a:ext uri="{FF2B5EF4-FFF2-40B4-BE49-F238E27FC236}">
                  <a16:creationId xmlns:a16="http://schemas.microsoft.com/office/drawing/2014/main" id="{5A93CE8D-DDBE-D778-6261-90C9B38A9B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4173" y="3143151"/>
              <a:ext cx="5083943" cy="1749447"/>
            </a:xfrm>
            <a:prstGeom prst="rect">
              <a:avLst/>
            </a:prstGeom>
          </p:spPr>
        </p:pic>
        <p:sp>
          <p:nvSpPr>
            <p:cNvPr id="18" name="Oval 17">
              <a:extLst>
                <a:ext uri="{FF2B5EF4-FFF2-40B4-BE49-F238E27FC236}">
                  <a16:creationId xmlns:a16="http://schemas.microsoft.com/office/drawing/2014/main" id="{2424D8E5-81E5-CABA-F079-87D7361E7564}"/>
                </a:ext>
              </a:extLst>
            </p:cNvPr>
            <p:cNvSpPr/>
            <p:nvPr/>
          </p:nvSpPr>
          <p:spPr>
            <a:xfrm>
              <a:off x="-1238492" y="4267714"/>
              <a:ext cx="1012053" cy="557212"/>
            </a:xfrm>
            <a:prstGeom prst="ellipse">
              <a:avLst/>
            </a:prstGeom>
            <a:noFill/>
            <a:ln w="571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01149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8"/>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75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75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75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47"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1000"/>
                                        <p:tgtEl>
                                          <p:spTgt spid="31"/>
                                        </p:tgtEl>
                                      </p:cBhvr>
                                    </p:animEffect>
                                    <p:anim calcmode="lin" valueType="num">
                                      <p:cBhvr>
                                        <p:cTn id="45" dur="1000" fill="hold"/>
                                        <p:tgtEl>
                                          <p:spTgt spid="31"/>
                                        </p:tgtEl>
                                        <p:attrNameLst>
                                          <p:attrName>ppt_x</p:attrName>
                                        </p:attrNameLst>
                                      </p:cBhvr>
                                      <p:tavLst>
                                        <p:tav tm="0">
                                          <p:val>
                                            <p:strVal val="#ppt_x"/>
                                          </p:val>
                                        </p:tav>
                                        <p:tav tm="100000">
                                          <p:val>
                                            <p:strVal val="#ppt_x"/>
                                          </p:val>
                                        </p:tav>
                                      </p:tavLst>
                                    </p:anim>
                                    <p:anim calcmode="lin" valueType="num">
                                      <p:cBhvr>
                                        <p:cTn id="4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7" grpId="1" animBg="1"/>
      <p:bldP spid="6" grpId="0"/>
      <p:bldP spid="6" grpId="1"/>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C2C10-D387-5711-1A00-7B456DC7E1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662C9E-3193-A42C-9A36-8327B7DA408B}"/>
              </a:ext>
            </a:extLst>
          </p:cNvPr>
          <p:cNvSpPr>
            <a:spLocks noGrp="1"/>
          </p:cNvSpPr>
          <p:nvPr>
            <p:ph type="title"/>
          </p:nvPr>
        </p:nvSpPr>
        <p:spPr>
          <a:xfrm>
            <a:off x="1413104" y="644496"/>
            <a:ext cx="2995609" cy="620241"/>
          </a:xfrm>
          <a:noFill/>
        </p:spPr>
        <p:txBody>
          <a:bodyPr anchor="ct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5. Cabin Class</a:t>
            </a:r>
            <a:endParaRPr lang="en-US" sz="2400" dirty="0"/>
          </a:p>
        </p:txBody>
      </p:sp>
      <p:sp>
        <p:nvSpPr>
          <p:cNvPr id="9" name="TextBox 8">
            <a:extLst>
              <a:ext uri="{FF2B5EF4-FFF2-40B4-BE49-F238E27FC236}">
                <a16:creationId xmlns:a16="http://schemas.microsoft.com/office/drawing/2014/main" id="{E5DA785B-F78B-C447-335F-0A541F8DC254}"/>
              </a:ext>
            </a:extLst>
          </p:cNvPr>
          <p:cNvSpPr txBox="1"/>
          <p:nvPr/>
        </p:nvSpPr>
        <p:spPr>
          <a:xfrm>
            <a:off x="2596243" y="1380881"/>
            <a:ext cx="6999514" cy="584775"/>
          </a:xfrm>
          <a:prstGeom prst="rect">
            <a:avLst/>
          </a:prstGeom>
          <a:noFill/>
        </p:spPr>
        <p:txBody>
          <a:bodyPr wrap="square">
            <a:sp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How Cabin Class Affects Flight Price?</a:t>
            </a:r>
          </a:p>
        </p:txBody>
      </p:sp>
      <p:pic>
        <p:nvPicPr>
          <p:cNvPr id="10" name="Picture 9" descr="A black airplane seat with an airplane window&#10;&#10;AI-generated content may be incorrect.">
            <a:extLst>
              <a:ext uri="{FF2B5EF4-FFF2-40B4-BE49-F238E27FC236}">
                <a16:creationId xmlns:a16="http://schemas.microsoft.com/office/drawing/2014/main" id="{2137DD01-EE7B-FE17-7083-D6D2AE05DE6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8486" t="16252" r="27680" b="31791"/>
          <a:stretch>
            <a:fillRect/>
          </a:stretch>
        </p:blipFill>
        <p:spPr>
          <a:xfrm>
            <a:off x="211365" y="161126"/>
            <a:ext cx="1279980" cy="1586980"/>
          </a:xfrm>
          <a:prstGeom prst="rect">
            <a:avLst/>
          </a:prstGeom>
          <a:ln>
            <a:noFill/>
          </a:ln>
        </p:spPr>
      </p:pic>
      <p:pic>
        <p:nvPicPr>
          <p:cNvPr id="12" name="Content Placeholder 4" descr="A diagram of a graph">
            <a:extLst>
              <a:ext uri="{FF2B5EF4-FFF2-40B4-BE49-F238E27FC236}">
                <a16:creationId xmlns:a16="http://schemas.microsoft.com/office/drawing/2014/main" id="{2E0535A1-0FC4-2B87-55B9-4399271AA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3" y="2081800"/>
            <a:ext cx="8969829" cy="4090399"/>
          </a:xfrm>
          <a:prstGeom prst="rect">
            <a:avLst/>
          </a:prstGeom>
        </p:spPr>
      </p:pic>
    </p:spTree>
    <p:extLst>
      <p:ext uri="{BB962C8B-B14F-4D97-AF65-F5344CB8AC3E}">
        <p14:creationId xmlns:p14="http://schemas.microsoft.com/office/powerpoint/2010/main" val="3500084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96518-4A10-4A79-441A-5651F7413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8FF165-CEB3-5328-204F-191EDD2F3EC0}"/>
              </a:ext>
            </a:extLst>
          </p:cNvPr>
          <p:cNvSpPr>
            <a:spLocks noGrp="1"/>
          </p:cNvSpPr>
          <p:nvPr>
            <p:ph type="title"/>
          </p:nvPr>
        </p:nvSpPr>
        <p:spPr>
          <a:xfrm>
            <a:off x="1240975" y="644496"/>
            <a:ext cx="2190067" cy="620241"/>
          </a:xfrm>
          <a:noFill/>
        </p:spPr>
        <p:txBody>
          <a:bodyPr anchor="ct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6. Stops</a:t>
            </a:r>
            <a:endParaRPr lang="en-US" sz="2400" dirty="0"/>
          </a:p>
        </p:txBody>
      </p:sp>
      <p:sp>
        <p:nvSpPr>
          <p:cNvPr id="9" name="TextBox 8">
            <a:extLst>
              <a:ext uri="{FF2B5EF4-FFF2-40B4-BE49-F238E27FC236}">
                <a16:creationId xmlns:a16="http://schemas.microsoft.com/office/drawing/2014/main" id="{0D4A202B-A00E-B250-5850-61CA629FA001}"/>
              </a:ext>
            </a:extLst>
          </p:cNvPr>
          <p:cNvSpPr txBox="1"/>
          <p:nvPr/>
        </p:nvSpPr>
        <p:spPr>
          <a:xfrm>
            <a:off x="2596243" y="1080739"/>
            <a:ext cx="6999514" cy="584775"/>
          </a:xfrm>
          <a:prstGeom prst="rect">
            <a:avLst/>
          </a:prstGeom>
          <a:noFill/>
        </p:spPr>
        <p:txBody>
          <a:bodyPr wrap="square">
            <a:sp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Number of Stops vs Price</a:t>
            </a:r>
          </a:p>
        </p:txBody>
      </p:sp>
      <p:pic>
        <p:nvPicPr>
          <p:cNvPr id="3" name="Picture 2" descr="A logo of airplanes flying around the globe&#10;&#10;AI-generated content may be incorrect.">
            <a:extLst>
              <a:ext uri="{FF2B5EF4-FFF2-40B4-BE49-F238E27FC236}">
                <a16:creationId xmlns:a16="http://schemas.microsoft.com/office/drawing/2014/main" id="{3FE98FE4-96FD-2515-CBF9-40314FF685D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146" t="13716" r="5450" b="21223"/>
          <a:stretch>
            <a:fillRect/>
          </a:stretch>
        </p:blipFill>
        <p:spPr>
          <a:xfrm>
            <a:off x="86406" y="0"/>
            <a:ext cx="1840365" cy="1687286"/>
          </a:xfrm>
          <a:prstGeom prst="rect">
            <a:avLst/>
          </a:prstGeom>
          <a:ln>
            <a:noFill/>
          </a:ln>
        </p:spPr>
      </p:pic>
      <p:pic>
        <p:nvPicPr>
          <p:cNvPr id="4" name="Content Placeholder 4" descr="A diagram of a graph&#10;&#10;AI-generated content may be incorrect.">
            <a:extLst>
              <a:ext uri="{FF2B5EF4-FFF2-40B4-BE49-F238E27FC236}">
                <a16:creationId xmlns:a16="http://schemas.microsoft.com/office/drawing/2014/main" id="{D4347780-3709-4570-2E9E-C34A8BB22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373" y="1744524"/>
            <a:ext cx="8991601" cy="4490752"/>
          </a:xfrm>
          <a:prstGeom prst="rect">
            <a:avLst/>
          </a:prstGeom>
        </p:spPr>
      </p:pic>
    </p:spTree>
    <p:extLst>
      <p:ext uri="{BB962C8B-B14F-4D97-AF65-F5344CB8AC3E}">
        <p14:creationId xmlns:p14="http://schemas.microsoft.com/office/powerpoint/2010/main" val="852991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EE062-4833-C27C-DD1D-C3591FA8D5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C13DE-D623-CD34-74C0-0D48830972D3}"/>
              </a:ext>
            </a:extLst>
          </p:cNvPr>
          <p:cNvSpPr>
            <a:spLocks noGrp="1"/>
          </p:cNvSpPr>
          <p:nvPr>
            <p:ph type="title"/>
          </p:nvPr>
        </p:nvSpPr>
        <p:spPr>
          <a:xfrm>
            <a:off x="1240975" y="644496"/>
            <a:ext cx="2190067" cy="620241"/>
          </a:xfrm>
          <a:noFill/>
        </p:spPr>
        <p:txBody>
          <a:bodyPr anchor="ct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6. Stops</a:t>
            </a:r>
            <a:endParaRPr lang="en-US" sz="2400" dirty="0"/>
          </a:p>
        </p:txBody>
      </p:sp>
      <p:sp>
        <p:nvSpPr>
          <p:cNvPr id="9" name="TextBox 8">
            <a:extLst>
              <a:ext uri="{FF2B5EF4-FFF2-40B4-BE49-F238E27FC236}">
                <a16:creationId xmlns:a16="http://schemas.microsoft.com/office/drawing/2014/main" id="{A4A24082-31FA-7ED0-2E6C-A9E1FE52C9F7}"/>
              </a:ext>
            </a:extLst>
          </p:cNvPr>
          <p:cNvSpPr txBox="1"/>
          <p:nvPr/>
        </p:nvSpPr>
        <p:spPr>
          <a:xfrm>
            <a:off x="1774371" y="1181744"/>
            <a:ext cx="9024256" cy="523220"/>
          </a:xfrm>
          <a:prstGeom prst="rect">
            <a:avLst/>
          </a:prstGeom>
          <a:noFill/>
        </p:spPr>
        <p:txBody>
          <a:bodyPr wrap="square">
            <a:spAutoFit/>
          </a:bodyPr>
          <a:lstStyle/>
          <a:p>
            <a:pPr algn="ctr"/>
            <a:r>
              <a:rPr lang="en-US" sz="2800" b="1" dirty="0">
                <a:solidFill>
                  <a:srgbClr val="C00000"/>
                </a:solidFill>
                <a:latin typeface="Times New Roman" panose="02020603050405020304" pitchFamily="18" charset="0"/>
                <a:cs typeface="Times New Roman" panose="02020603050405020304" pitchFamily="18" charset="0"/>
              </a:rPr>
              <a:t>Impact of Stop Type and Travel Distance on price</a:t>
            </a:r>
          </a:p>
        </p:txBody>
      </p:sp>
      <p:pic>
        <p:nvPicPr>
          <p:cNvPr id="3" name="Picture 2" descr="A logo of airplanes flying around the globe&#10;&#10;AI-generated content may be incorrect.">
            <a:extLst>
              <a:ext uri="{FF2B5EF4-FFF2-40B4-BE49-F238E27FC236}">
                <a16:creationId xmlns:a16="http://schemas.microsoft.com/office/drawing/2014/main" id="{3F5369A6-5C0E-9106-F9BA-587D2F0A010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146" t="13716" r="5450" b="21223"/>
          <a:stretch>
            <a:fillRect/>
          </a:stretch>
        </p:blipFill>
        <p:spPr>
          <a:xfrm>
            <a:off x="86406" y="0"/>
            <a:ext cx="1840365" cy="1687286"/>
          </a:xfrm>
          <a:prstGeom prst="rect">
            <a:avLst/>
          </a:prstGeom>
          <a:ln>
            <a:noFill/>
          </a:ln>
        </p:spPr>
      </p:pic>
      <p:pic>
        <p:nvPicPr>
          <p:cNvPr id="5" name="Content Placeholder 4" descr="A graph of different colored circles&#10;&#10;AI-generated content may be incorrect.">
            <a:extLst>
              <a:ext uri="{FF2B5EF4-FFF2-40B4-BE49-F238E27FC236}">
                <a16:creationId xmlns:a16="http://schemas.microsoft.com/office/drawing/2014/main" id="{4867E34A-F4F9-F44A-C908-9541C89A77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0347" y="1808760"/>
            <a:ext cx="9764486" cy="4459174"/>
          </a:xfrm>
          <a:prstGeom prst="rect">
            <a:avLst/>
          </a:prstGeom>
        </p:spPr>
      </p:pic>
      <p:sp>
        <p:nvSpPr>
          <p:cNvPr id="4" name="Oval 3">
            <a:extLst>
              <a:ext uri="{FF2B5EF4-FFF2-40B4-BE49-F238E27FC236}">
                <a16:creationId xmlns:a16="http://schemas.microsoft.com/office/drawing/2014/main" id="{7B2FCB17-5FCF-75E2-3EBA-E4D8D96EB82A}"/>
              </a:ext>
            </a:extLst>
          </p:cNvPr>
          <p:cNvSpPr/>
          <p:nvPr/>
        </p:nvSpPr>
        <p:spPr>
          <a:xfrm>
            <a:off x="2766351" y="2272495"/>
            <a:ext cx="119606" cy="73307"/>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1117F91-4643-63BD-E1D1-154D5C49F75A}"/>
              </a:ext>
            </a:extLst>
          </p:cNvPr>
          <p:cNvSpPr/>
          <p:nvPr/>
        </p:nvSpPr>
        <p:spPr>
          <a:xfrm>
            <a:off x="2766351" y="2509776"/>
            <a:ext cx="119606" cy="73307"/>
          </a:xfrm>
          <a:prstGeom prst="ellipse">
            <a:avLst/>
          </a:prstGeom>
          <a:solidFill>
            <a:srgbClr val="FF9933"/>
          </a:solidFill>
          <a:ln>
            <a:solidFill>
              <a:srgbClr val="FF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5B258B5-EFB1-81D6-2A72-9152DEFF5F11}"/>
              </a:ext>
            </a:extLst>
          </p:cNvPr>
          <p:cNvSpPr/>
          <p:nvPr/>
        </p:nvSpPr>
        <p:spPr>
          <a:xfrm>
            <a:off x="2766351" y="2704557"/>
            <a:ext cx="119606" cy="7330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6033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83BEC-337A-29F4-FF1F-7A8E4E6E9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A31270-3FAE-13CC-DE51-A7003AFF2C0F}"/>
              </a:ext>
            </a:extLst>
          </p:cNvPr>
          <p:cNvSpPr>
            <a:spLocks noGrp="1"/>
          </p:cNvSpPr>
          <p:nvPr>
            <p:ph type="title"/>
          </p:nvPr>
        </p:nvSpPr>
        <p:spPr>
          <a:xfrm>
            <a:off x="1240975" y="644496"/>
            <a:ext cx="2190067" cy="620241"/>
          </a:xfrm>
          <a:noFill/>
        </p:spPr>
        <p:txBody>
          <a:bodyPr anchor="ct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6. Stops</a:t>
            </a:r>
            <a:endParaRPr lang="en-US" sz="2400" dirty="0"/>
          </a:p>
        </p:txBody>
      </p:sp>
      <p:sp>
        <p:nvSpPr>
          <p:cNvPr id="9" name="TextBox 8">
            <a:extLst>
              <a:ext uri="{FF2B5EF4-FFF2-40B4-BE49-F238E27FC236}">
                <a16:creationId xmlns:a16="http://schemas.microsoft.com/office/drawing/2014/main" id="{0C4DBA69-0555-3BB3-9704-82AEBE2A5B7B}"/>
              </a:ext>
            </a:extLst>
          </p:cNvPr>
          <p:cNvSpPr txBox="1"/>
          <p:nvPr/>
        </p:nvSpPr>
        <p:spPr>
          <a:xfrm>
            <a:off x="1654629" y="1214402"/>
            <a:ext cx="8986156" cy="523220"/>
          </a:xfrm>
          <a:prstGeom prst="rect">
            <a:avLst/>
          </a:prstGeom>
          <a:noFill/>
        </p:spPr>
        <p:txBody>
          <a:bodyPr wrap="square">
            <a:spAutoFit/>
          </a:bodyPr>
          <a:lstStyle/>
          <a:p>
            <a:pPr algn="ctr"/>
            <a:r>
              <a:rPr lang="en-US" sz="2800" b="1" dirty="0">
                <a:solidFill>
                  <a:srgbClr val="C00000"/>
                </a:solidFill>
                <a:latin typeface="Times New Roman" panose="02020603050405020304" pitchFamily="18" charset="0"/>
                <a:cs typeface="Times New Roman" panose="02020603050405020304" pitchFamily="18" charset="0"/>
              </a:rPr>
              <a:t>Impact of Stop Type and Travel Duration on price</a:t>
            </a:r>
          </a:p>
        </p:txBody>
      </p:sp>
      <p:pic>
        <p:nvPicPr>
          <p:cNvPr id="3" name="Picture 2" descr="A logo of airplanes flying around the globe&#10;&#10;AI-generated content may be incorrect.">
            <a:extLst>
              <a:ext uri="{FF2B5EF4-FFF2-40B4-BE49-F238E27FC236}">
                <a16:creationId xmlns:a16="http://schemas.microsoft.com/office/drawing/2014/main" id="{C7B0804B-6861-E306-BFBF-6BFC34347DC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146" t="13716" r="5450" b="21223"/>
          <a:stretch>
            <a:fillRect/>
          </a:stretch>
        </p:blipFill>
        <p:spPr>
          <a:xfrm>
            <a:off x="86406" y="0"/>
            <a:ext cx="1840365" cy="1687286"/>
          </a:xfrm>
          <a:prstGeom prst="rect">
            <a:avLst/>
          </a:prstGeom>
          <a:ln>
            <a:noFill/>
          </a:ln>
        </p:spPr>
      </p:pic>
      <p:pic>
        <p:nvPicPr>
          <p:cNvPr id="5" name="Content Placeholder 4" descr="A chart of different colored dots&#10;&#10;AI-generated content may be incorrect.">
            <a:extLst>
              <a:ext uri="{FF2B5EF4-FFF2-40B4-BE49-F238E27FC236}">
                <a16:creationId xmlns:a16="http://schemas.microsoft.com/office/drawing/2014/main" id="{D1F29614-A709-C526-4732-08FE72FEA1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588" y="1737622"/>
            <a:ext cx="9802584" cy="4475882"/>
          </a:xfrm>
          <a:prstGeom prst="rect">
            <a:avLst/>
          </a:prstGeom>
        </p:spPr>
      </p:pic>
      <p:sp>
        <p:nvSpPr>
          <p:cNvPr id="4" name="Oval 3">
            <a:extLst>
              <a:ext uri="{FF2B5EF4-FFF2-40B4-BE49-F238E27FC236}">
                <a16:creationId xmlns:a16="http://schemas.microsoft.com/office/drawing/2014/main" id="{6419EA87-940A-DBD6-07ED-A597CECDCB99}"/>
              </a:ext>
            </a:extLst>
          </p:cNvPr>
          <p:cNvSpPr/>
          <p:nvPr/>
        </p:nvSpPr>
        <p:spPr>
          <a:xfrm>
            <a:off x="8910308" y="2224188"/>
            <a:ext cx="119606" cy="73307"/>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0264ECE-6B78-66E5-0534-82090C5A43DD}"/>
              </a:ext>
            </a:extLst>
          </p:cNvPr>
          <p:cNvSpPr/>
          <p:nvPr/>
        </p:nvSpPr>
        <p:spPr>
          <a:xfrm>
            <a:off x="8910308" y="2434280"/>
            <a:ext cx="119606" cy="73307"/>
          </a:xfrm>
          <a:prstGeom prst="ellipse">
            <a:avLst/>
          </a:prstGeom>
          <a:solidFill>
            <a:srgbClr val="FF9933"/>
          </a:solidFill>
          <a:ln>
            <a:solidFill>
              <a:srgbClr val="FF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9C281EA-72A3-3080-E9A8-42531686D209}"/>
              </a:ext>
            </a:extLst>
          </p:cNvPr>
          <p:cNvSpPr/>
          <p:nvPr/>
        </p:nvSpPr>
        <p:spPr>
          <a:xfrm>
            <a:off x="8910308" y="2660579"/>
            <a:ext cx="119606" cy="7330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131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b="1" dirty="0">
                <a:solidFill>
                  <a:srgbClr val="C00000"/>
                </a:solidFill>
              </a:rPr>
              <a:t>AGENDA</a:t>
            </a:r>
          </a:p>
        </p:txBody>
      </p:sp>
      <p:pic>
        <p:nvPicPr>
          <p:cNvPr id="15" name="Picture Placeholder 14">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8264" b="8264"/>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613794"/>
            <a:ext cx="4837174" cy="3136392"/>
          </a:xfrm>
          <a:noFill/>
        </p:spPr>
        <p:txBody>
          <a:bodyPr anchor="t">
            <a:normAutofit/>
          </a:bodyPr>
          <a:lstStyle/>
          <a:p>
            <a:r>
              <a:rPr lang="en-US" sz="2000" cap="none" dirty="0"/>
              <a:t>Introduction</a:t>
            </a:r>
          </a:p>
          <a:p>
            <a:r>
              <a:rPr lang="en-US" sz="2000" cap="none" dirty="0"/>
              <a:t>Statement of Problem</a:t>
            </a:r>
          </a:p>
          <a:p>
            <a:r>
              <a:rPr lang="en-US" sz="2000" cap="none" dirty="0"/>
              <a:t>The aim</a:t>
            </a:r>
          </a:p>
          <a:p>
            <a:r>
              <a:rPr lang="en-US" sz="2000" cap="none" dirty="0"/>
              <a:t>Analysis of the data</a:t>
            </a:r>
          </a:p>
          <a:p>
            <a:r>
              <a:rPr lang="en-US" sz="2000" cap="none" dirty="0"/>
              <a:t>Conclusion</a:t>
            </a:r>
          </a:p>
        </p:txBody>
      </p:sp>
    </p:spTree>
    <p:extLst>
      <p:ext uri="{BB962C8B-B14F-4D97-AF65-F5344CB8AC3E}">
        <p14:creationId xmlns:p14="http://schemas.microsoft.com/office/powerpoint/2010/main" val="167201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449970" y="1164770"/>
            <a:ext cx="5646030" cy="759389"/>
          </a:xfrm>
        </p:spPr>
        <p:txBody>
          <a:bodyPr/>
          <a:lstStyle/>
          <a:p>
            <a:pPr algn="ctr"/>
            <a:r>
              <a:rPr lang="en-US" dirty="0"/>
              <a:t>Conclusion</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extLst>
              <a:ext uri="{28A0092B-C50C-407E-A947-70E740481C1C}">
                <a14:useLocalDpi xmlns:a14="http://schemas.microsoft.com/office/drawing/2010/main" val="0"/>
              </a:ext>
            </a:extLst>
          </a:blip>
          <a:src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20</a:t>
            </a:fld>
            <a:endParaRPr lang="en-US" altLang="zh-CN" dirty="0"/>
          </a:p>
        </p:txBody>
      </p:sp>
      <p:sp>
        <p:nvSpPr>
          <p:cNvPr id="7" name="Content Placeholder 2">
            <a:extLst>
              <a:ext uri="{FF2B5EF4-FFF2-40B4-BE49-F238E27FC236}">
                <a16:creationId xmlns:a16="http://schemas.microsoft.com/office/drawing/2014/main" id="{7CBE763D-6DBB-C795-C74E-8FC3A625BFA2}"/>
              </a:ext>
            </a:extLst>
          </p:cNvPr>
          <p:cNvSpPr txBox="1">
            <a:spLocks/>
          </p:cNvSpPr>
          <p:nvPr/>
        </p:nvSpPr>
        <p:spPr>
          <a:xfrm>
            <a:off x="370388" y="2108199"/>
            <a:ext cx="5787343" cy="3780972"/>
          </a:xfrm>
          <a:prstGeom prst="rect">
            <a:avLst/>
          </a:prstGeom>
          <a:noFill/>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cap="all" baseline="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spcAft>
                <a:spcPts val="1000"/>
              </a:spcAft>
              <a:buClr>
                <a:schemeClr val="accent2"/>
              </a:buClr>
            </a:pPr>
            <a:r>
              <a:rPr lang="en-US" altLang="en-US" sz="2300" cap="none" dirty="0">
                <a:solidFill>
                  <a:schemeClr val="tx1"/>
                </a:solidFill>
                <a:latin typeface="+mn-lt"/>
              </a:rPr>
              <a:t>Flight prices are shaped by multiple factors, including time of day, airlines, number of stops, distance, duration, and travel class.</a:t>
            </a:r>
            <a:br>
              <a:rPr lang="en-US" altLang="en-US" sz="2300" cap="none" dirty="0">
                <a:solidFill>
                  <a:schemeClr val="tx1"/>
                </a:solidFill>
                <a:latin typeface="+mn-lt"/>
              </a:rPr>
            </a:br>
            <a:r>
              <a:rPr lang="en-US" altLang="en-US" sz="2300" cap="none" dirty="0">
                <a:solidFill>
                  <a:schemeClr val="tx1"/>
                </a:solidFill>
                <a:latin typeface="+mn-lt"/>
              </a:rPr>
              <a:t>Understanding these dynamics can help travelers make smarter booking decisions and enable airlines to optimize pricing strategies more effectively.</a:t>
            </a:r>
          </a:p>
        </p:txBody>
      </p:sp>
    </p:spTree>
    <p:extLst>
      <p:ext uri="{BB962C8B-B14F-4D97-AF65-F5344CB8AC3E}">
        <p14:creationId xmlns:p14="http://schemas.microsoft.com/office/powerpoint/2010/main" val="4157533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b="1" dirty="0"/>
              <a:t>Thank you</a:t>
            </a:r>
          </a:p>
        </p:txBody>
      </p:sp>
      <p:pic>
        <p:nvPicPr>
          <p:cNvPr id="14" name="Picture Placeholder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3">
            <a:extLst>
              <a:ext uri="{28A0092B-C50C-407E-A947-70E740481C1C}">
                <a14:useLocalDpi xmlns:a14="http://schemas.microsoft.com/office/drawing/2010/main" val="0"/>
              </a:ext>
            </a:extLst>
          </a:blip>
          <a:srcRect/>
          <a:stretch/>
        </p:blipFill>
        <p:spPr/>
      </p:pic>
      <p:pic>
        <p:nvPicPr>
          <p:cNvPr id="16" name="Picture Placeholder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4">
            <a:extLst>
              <a:ext uri="{28A0092B-C50C-407E-A947-70E740481C1C}">
                <a14:useLocalDpi xmlns:a14="http://schemas.microsoft.com/office/drawing/2010/main" val="0"/>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093990"/>
            <a:ext cx="3034145" cy="1145501"/>
          </a:xfrm>
        </p:spPr>
        <p:txBody>
          <a:bodyPr/>
          <a:lstStyle/>
          <a:p>
            <a:endParaRPr lang="en-US" dirty="0"/>
          </a:p>
        </p:txBody>
      </p:sp>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Placeholder 90">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952" r="5952"/>
          <a:stretch/>
        </p:blipFill>
        <p:spPr>
          <a:xfrm flipH="1">
            <a:off x="6086167" y="-22225"/>
            <a:ext cx="6080760" cy="6902450"/>
          </a:xfr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700911" y="762000"/>
            <a:ext cx="5066250" cy="690880"/>
          </a:xfrm>
        </p:spPr>
        <p:txBody>
          <a:bodyPr/>
          <a:lstStyle/>
          <a:p>
            <a:r>
              <a:rPr lang="en-US" b="1" dirty="0"/>
              <a:t>Introduction</a:t>
            </a:r>
          </a:p>
        </p:txBody>
      </p:sp>
      <p:sp>
        <p:nvSpPr>
          <p:cNvPr id="2" name="Content Placeholder 2">
            <a:extLst>
              <a:ext uri="{FF2B5EF4-FFF2-40B4-BE49-F238E27FC236}">
                <a16:creationId xmlns:a16="http://schemas.microsoft.com/office/drawing/2014/main" id="{D496D413-67C6-6314-906F-D31C8116DC5D}"/>
              </a:ext>
            </a:extLst>
          </p:cNvPr>
          <p:cNvSpPr txBox="1">
            <a:spLocks/>
          </p:cNvSpPr>
          <p:nvPr/>
        </p:nvSpPr>
        <p:spPr>
          <a:xfrm>
            <a:off x="370388" y="2108199"/>
            <a:ext cx="5787343" cy="3470797"/>
          </a:xfrm>
          <a:prstGeom prst="rect">
            <a:avLst/>
          </a:prstGeom>
          <a:noFill/>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cap="all" baseline="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spcAft>
                <a:spcPts val="1000"/>
              </a:spcAft>
              <a:buClr>
                <a:schemeClr val="accent2"/>
              </a:buClr>
            </a:pPr>
            <a:r>
              <a:rPr lang="en-US" sz="2300" cap="none" dirty="0">
                <a:solidFill>
                  <a:schemeClr val="tx1"/>
                </a:solidFill>
                <a:latin typeface="+mn-lt"/>
              </a:rPr>
              <a:t>Traveling is one of most requesting things and people travel for several purposes like working, studying and visiting. One of travel challenging points is the price.</a:t>
            </a:r>
          </a:p>
          <a:p>
            <a:pPr algn="just">
              <a:lnSpc>
                <a:spcPct val="100000"/>
              </a:lnSpc>
              <a:spcAft>
                <a:spcPts val="1000"/>
              </a:spcAft>
              <a:buClr>
                <a:schemeClr val="accent2"/>
              </a:buClr>
            </a:pPr>
            <a:r>
              <a:rPr lang="en-US" sz="2300" cap="none" dirty="0">
                <a:solidFill>
                  <a:schemeClr val="tx1"/>
                </a:solidFill>
                <a:latin typeface="+mn-lt"/>
              </a:rPr>
              <a:t>In this presentation we will spotlight the factor affecting flight prices.</a:t>
            </a:r>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090024" y="812800"/>
            <a:ext cx="6241651" cy="1231900"/>
          </a:xfrm>
          <a:noFill/>
        </p:spPr>
        <p:txBody>
          <a:bodyPr anchor="ctr"/>
          <a:lstStyle/>
          <a:p>
            <a:pPr algn="ctr"/>
            <a:r>
              <a:rPr lang="en-US">
                <a:solidFill>
                  <a:srgbClr val="C00000"/>
                </a:solidFill>
              </a:rPr>
              <a:t>Statement of Problem</a:t>
            </a:r>
            <a:endParaRPr lang="en-US" dirty="0">
              <a:solidFill>
                <a:srgbClr val="C00000"/>
              </a:solidFill>
            </a:endParaRPr>
          </a:p>
        </p:txBody>
      </p:sp>
      <p:pic>
        <p:nvPicPr>
          <p:cNvPr id="20" name="Picture Placeholder 7">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554" r="26554"/>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4902499" y="1930400"/>
            <a:ext cx="6616700" cy="3987800"/>
          </a:xfrm>
          <a:noFill/>
        </p:spPr>
        <p:txBody>
          <a:bodyPr vert="horz" lIns="91440" tIns="45720" rIns="91440" bIns="45720" rtlCol="0" anchor="t">
            <a:noAutofit/>
          </a:bodyPr>
          <a:lstStyle/>
          <a:p>
            <a:pPr marL="0" indent="0" algn="just">
              <a:lnSpc>
                <a:spcPct val="150000"/>
              </a:lnSpc>
              <a:buNone/>
            </a:pPr>
            <a:r>
              <a:rPr lang="en-US" sz="2300" dirty="0"/>
              <a:t>Despite significant variations in flight prices, it is still unclear how individual factors such as airlines, travel class, travel duration, number of stops, and day of the week contribute to these price differences. Without a clear understanding of the relative impact of these variables, travelers and decision makers lack the insights needed to make informed decisions.</a:t>
            </a:r>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0D69D-ADE4-3EE7-1627-4EAB0047BB44}"/>
            </a:ext>
          </a:extLst>
        </p:cNvPr>
        <p:cNvGrpSpPr/>
        <p:nvPr/>
      </p:nvGrpSpPr>
      <p:grpSpPr>
        <a:xfrm>
          <a:off x="0" y="0"/>
          <a:ext cx="0" cy="0"/>
          <a:chOff x="0" y="0"/>
          <a:chExt cx="0" cy="0"/>
        </a:xfrm>
      </p:grpSpPr>
      <p:pic>
        <p:nvPicPr>
          <p:cNvPr id="91" name="Picture Placeholder 90">
            <a:extLst>
              <a:ext uri="{FF2B5EF4-FFF2-40B4-BE49-F238E27FC236}">
                <a16:creationId xmlns:a16="http://schemas.microsoft.com/office/drawing/2014/main" id="{CC20AC7F-802C-AA70-F77C-16B6F35ECB5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828" r="20828"/>
          <a:stretch/>
        </p:blipFill>
        <p:spPr>
          <a:xfrm flipH="1">
            <a:off x="6086167" y="-22225"/>
            <a:ext cx="6080760" cy="6902450"/>
          </a:xfrm>
        </p:spPr>
      </p:pic>
      <p:sp>
        <p:nvSpPr>
          <p:cNvPr id="15" name="Subtitle 14">
            <a:extLst>
              <a:ext uri="{FF2B5EF4-FFF2-40B4-BE49-F238E27FC236}">
                <a16:creationId xmlns:a16="http://schemas.microsoft.com/office/drawing/2014/main" id="{40E9FB23-07CD-0948-E796-569DF1F3A113}"/>
              </a:ext>
            </a:extLst>
          </p:cNvPr>
          <p:cNvSpPr>
            <a:spLocks noGrp="1"/>
          </p:cNvSpPr>
          <p:nvPr>
            <p:ph type="subTitle" idx="1"/>
          </p:nvPr>
        </p:nvSpPr>
        <p:spPr>
          <a:xfrm>
            <a:off x="700911" y="1159044"/>
            <a:ext cx="5066250" cy="690880"/>
          </a:xfrm>
        </p:spPr>
        <p:txBody>
          <a:bodyPr/>
          <a:lstStyle/>
          <a:p>
            <a:r>
              <a:rPr lang="en-US" b="1" dirty="0"/>
              <a:t>The Aim</a:t>
            </a:r>
          </a:p>
        </p:txBody>
      </p:sp>
      <p:sp>
        <p:nvSpPr>
          <p:cNvPr id="5" name="Content Placeholder 2">
            <a:extLst>
              <a:ext uri="{FF2B5EF4-FFF2-40B4-BE49-F238E27FC236}">
                <a16:creationId xmlns:a16="http://schemas.microsoft.com/office/drawing/2014/main" id="{3D591918-5E26-440B-330E-9B88FB3EC843}"/>
              </a:ext>
            </a:extLst>
          </p:cNvPr>
          <p:cNvSpPr txBox="1">
            <a:spLocks/>
          </p:cNvSpPr>
          <p:nvPr/>
        </p:nvSpPr>
        <p:spPr>
          <a:xfrm>
            <a:off x="397041" y="2430379"/>
            <a:ext cx="5907505" cy="3474720"/>
          </a:xfrm>
          <a:prstGeom prst="rect">
            <a:avLst/>
          </a:prstGeom>
          <a:noFill/>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cap="all" baseline="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pPr>
            <a:r>
              <a:rPr lang="en-US" cap="none" dirty="0">
                <a:solidFill>
                  <a:schemeClr val="tx1"/>
                </a:solidFill>
                <a:latin typeface="Times New Roman" panose="02020603050405020304" pitchFamily="18" charset="0"/>
                <a:cs typeface="Times New Roman" panose="02020603050405020304" pitchFamily="18" charset="0"/>
              </a:rPr>
              <a:t>The aim of this project is to understand how different factors like the airlines, travel class, number of stops, and day of the week affect flight prices. By analyzing these factors, we aim to help travelers and decision makers to make the best decisions.</a:t>
            </a:r>
            <a:endParaRPr lang="en-US" cap="none" dirty="0">
              <a:solidFill>
                <a:schemeClr val="tx1"/>
              </a:solidFill>
              <a:latin typeface="+mn-lt"/>
            </a:endParaRPr>
          </a:p>
        </p:txBody>
      </p:sp>
    </p:spTree>
    <p:extLst>
      <p:ext uri="{BB962C8B-B14F-4D97-AF65-F5344CB8AC3E}">
        <p14:creationId xmlns:p14="http://schemas.microsoft.com/office/powerpoint/2010/main" val="3094369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266700"/>
            <a:ext cx="9144000" cy="1282700"/>
          </a:xfrm>
          <a:noFill/>
        </p:spPr>
        <p:txBody>
          <a:bodyPr/>
          <a:lstStyle/>
          <a:p>
            <a:r>
              <a:rPr lang="en-US" dirty="0"/>
              <a:t>Analysis of the data</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1649385"/>
            <a:ext cx="9144000" cy="683219"/>
          </a:xfrm>
        </p:spPr>
        <p:txBody>
          <a:bodyPr>
            <a:normAutofit/>
          </a:bodyPr>
          <a:lstStyle/>
          <a:p>
            <a:r>
              <a:rPr lang="en-US" sz="2000" cap="none" dirty="0"/>
              <a:t>One-way US domestic flights in 2022</a:t>
            </a:r>
          </a:p>
        </p:txBody>
      </p:sp>
      <p:pic>
        <p:nvPicPr>
          <p:cNvPr id="3" name="Content Placeholder 10" descr="A blue and orange ticket with a plane flying&#10;&#10;AI-generated content may be incorrect.">
            <a:extLst>
              <a:ext uri="{FF2B5EF4-FFF2-40B4-BE49-F238E27FC236}">
                <a16:creationId xmlns:a16="http://schemas.microsoft.com/office/drawing/2014/main" id="{91E28034-60D1-E116-F943-7604F3427BC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5264" t="10652" r="24428" b="13832"/>
          <a:stretch>
            <a:fillRect/>
          </a:stretch>
        </p:blipFill>
        <p:spPr>
          <a:xfrm>
            <a:off x="209894" y="3628094"/>
            <a:ext cx="1947704" cy="2156763"/>
          </a:xfrm>
          <a:prstGeom prst="rect">
            <a:avLst/>
          </a:prstGeom>
          <a:noFill/>
          <a:ln>
            <a:noFill/>
          </a:ln>
        </p:spPr>
      </p:pic>
      <p:pic>
        <p:nvPicPr>
          <p:cNvPr id="4" name="Content Placeholder 8" descr="A blue and orange airplane logo&#10;&#10;AI-generated content may be incorrect.">
            <a:extLst>
              <a:ext uri="{FF2B5EF4-FFF2-40B4-BE49-F238E27FC236}">
                <a16:creationId xmlns:a16="http://schemas.microsoft.com/office/drawing/2014/main" id="{A1A46261-6ED1-0A69-BF8D-A714BCDEAD45}"/>
              </a:ext>
            </a:extLst>
          </p:cNvPr>
          <p:cNvPicPr>
            <a:picLocks noChangeAspect="1"/>
          </p:cNvPicPr>
          <p:nvPr/>
        </p:nvPicPr>
        <p:blipFill rotWithShape="1">
          <a:blip r:embed="rId4">
            <a:extLst>
              <a:ext uri="{28A0092B-C50C-407E-A947-70E740481C1C}">
                <a14:useLocalDpi xmlns:a14="http://schemas.microsoft.com/office/drawing/2010/main" val="0"/>
              </a:ext>
            </a:extLst>
          </a:blip>
          <a:srcRect l="18768" t="20708" r="18121" b="23295"/>
          <a:stretch>
            <a:fillRect/>
          </a:stretch>
        </p:blipFill>
        <p:spPr bwMode="auto">
          <a:xfrm>
            <a:off x="2030749" y="3651811"/>
            <a:ext cx="1882288" cy="213304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74B0699-0757-E80B-46B2-28599F4D9C4C}"/>
              </a:ext>
            </a:extLst>
          </p:cNvPr>
          <p:cNvSpPr/>
          <p:nvPr/>
        </p:nvSpPr>
        <p:spPr>
          <a:xfrm>
            <a:off x="-4739" y="2688368"/>
            <a:ext cx="2098633" cy="72920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ADLaM Display" panose="02010000000000000000" pitchFamily="2" charset="0"/>
                <a:ea typeface="ADLaM Display" panose="02010000000000000000" pitchFamily="2" charset="0"/>
                <a:cs typeface="ADLaM Display" panose="02010000000000000000" pitchFamily="2" charset="0"/>
              </a:rPr>
              <a:t>Time</a:t>
            </a:r>
          </a:p>
        </p:txBody>
      </p:sp>
      <p:sp>
        <p:nvSpPr>
          <p:cNvPr id="6" name="Rectangle 5">
            <a:extLst>
              <a:ext uri="{FF2B5EF4-FFF2-40B4-BE49-F238E27FC236}">
                <a16:creationId xmlns:a16="http://schemas.microsoft.com/office/drawing/2014/main" id="{87070E7B-6313-24A7-39C8-EE0E00AABA85}"/>
              </a:ext>
            </a:extLst>
          </p:cNvPr>
          <p:cNvSpPr/>
          <p:nvPr/>
        </p:nvSpPr>
        <p:spPr>
          <a:xfrm>
            <a:off x="1929012" y="2688369"/>
            <a:ext cx="1873491" cy="72920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ADLaM Display" panose="02010000000000000000" pitchFamily="2" charset="0"/>
                <a:ea typeface="ADLaM Display" panose="02010000000000000000" pitchFamily="2" charset="0"/>
                <a:cs typeface="ADLaM Display" panose="02010000000000000000" pitchFamily="2" charset="0"/>
              </a:rPr>
              <a:t>Airlines</a:t>
            </a:r>
          </a:p>
        </p:txBody>
      </p:sp>
      <p:sp>
        <p:nvSpPr>
          <p:cNvPr id="7" name="Rectangle 6">
            <a:extLst>
              <a:ext uri="{FF2B5EF4-FFF2-40B4-BE49-F238E27FC236}">
                <a16:creationId xmlns:a16="http://schemas.microsoft.com/office/drawing/2014/main" id="{D9D1418D-616C-E7AF-9437-8766EF709320}"/>
              </a:ext>
            </a:extLst>
          </p:cNvPr>
          <p:cNvSpPr/>
          <p:nvPr/>
        </p:nvSpPr>
        <p:spPr>
          <a:xfrm>
            <a:off x="3901832" y="2699794"/>
            <a:ext cx="1970549" cy="71778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ADLaM Display" panose="02010000000000000000" pitchFamily="2" charset="0"/>
                <a:ea typeface="ADLaM Display" panose="02010000000000000000" pitchFamily="2" charset="0"/>
                <a:cs typeface="ADLaM Display" panose="02010000000000000000" pitchFamily="2" charset="0"/>
              </a:rPr>
              <a:t>Duration</a:t>
            </a:r>
          </a:p>
        </p:txBody>
      </p:sp>
      <p:sp>
        <p:nvSpPr>
          <p:cNvPr id="8" name="Rectangle 7">
            <a:extLst>
              <a:ext uri="{FF2B5EF4-FFF2-40B4-BE49-F238E27FC236}">
                <a16:creationId xmlns:a16="http://schemas.microsoft.com/office/drawing/2014/main" id="{7B0EE669-5418-0F0E-4487-10FD7017F484}"/>
              </a:ext>
            </a:extLst>
          </p:cNvPr>
          <p:cNvSpPr/>
          <p:nvPr/>
        </p:nvSpPr>
        <p:spPr>
          <a:xfrm>
            <a:off x="7835159" y="2711518"/>
            <a:ext cx="1828999" cy="72920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ADLaM Display" panose="02010000000000000000" pitchFamily="2" charset="0"/>
                <a:ea typeface="ADLaM Display" panose="02010000000000000000" pitchFamily="2" charset="0"/>
                <a:cs typeface="ADLaM Display" panose="02010000000000000000" pitchFamily="2" charset="0"/>
              </a:rPr>
              <a:t>Stops</a:t>
            </a:r>
            <a:endParaRPr lang="en-US" sz="28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9" name="Rectangle 8">
            <a:extLst>
              <a:ext uri="{FF2B5EF4-FFF2-40B4-BE49-F238E27FC236}">
                <a16:creationId xmlns:a16="http://schemas.microsoft.com/office/drawing/2014/main" id="{F08FFC52-41C2-ED70-50A2-8B8F70F872E4}"/>
              </a:ext>
            </a:extLst>
          </p:cNvPr>
          <p:cNvSpPr/>
          <p:nvPr/>
        </p:nvSpPr>
        <p:spPr>
          <a:xfrm>
            <a:off x="9517515" y="2688369"/>
            <a:ext cx="2434360" cy="74063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ADLaM Display" panose="02010000000000000000" pitchFamily="2" charset="0"/>
                <a:ea typeface="ADLaM Display" panose="02010000000000000000" pitchFamily="2" charset="0"/>
                <a:cs typeface="ADLaM Display" panose="02010000000000000000" pitchFamily="2" charset="0"/>
              </a:rPr>
              <a:t>Cabin Class</a:t>
            </a:r>
          </a:p>
        </p:txBody>
      </p:sp>
      <p:pic>
        <p:nvPicPr>
          <p:cNvPr id="11" name="Picture 10" descr="A blue line icon with a clock and a plane&#10;&#10;AI-generated content may be incorrect.">
            <a:extLst>
              <a:ext uri="{FF2B5EF4-FFF2-40B4-BE49-F238E27FC236}">
                <a16:creationId xmlns:a16="http://schemas.microsoft.com/office/drawing/2014/main" id="{1AA87793-0ED8-1086-6F30-B566626915D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6000" t="19260" r="13600" b="21110"/>
          <a:stretch>
            <a:fillRect/>
          </a:stretch>
        </p:blipFill>
        <p:spPr>
          <a:xfrm>
            <a:off x="4041207" y="3651810"/>
            <a:ext cx="1873491" cy="2133046"/>
          </a:xfrm>
          <a:prstGeom prst="rect">
            <a:avLst/>
          </a:prstGeom>
          <a:ln>
            <a:noFill/>
          </a:ln>
        </p:spPr>
      </p:pic>
      <p:pic>
        <p:nvPicPr>
          <p:cNvPr id="14" name="Picture 13" descr="A logo of airplanes flying around the globe&#10;&#10;AI-generated content may be incorrect.">
            <a:extLst>
              <a:ext uri="{FF2B5EF4-FFF2-40B4-BE49-F238E27FC236}">
                <a16:creationId xmlns:a16="http://schemas.microsoft.com/office/drawing/2014/main" id="{BC0EF7FC-04C5-150F-4DC3-1FAD47720639}"/>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6146" t="13716" r="5450" b="21223"/>
          <a:stretch>
            <a:fillRect/>
          </a:stretch>
        </p:blipFill>
        <p:spPr>
          <a:xfrm>
            <a:off x="8085662" y="3628094"/>
            <a:ext cx="1926311" cy="2145188"/>
          </a:xfrm>
          <a:prstGeom prst="rect">
            <a:avLst/>
          </a:prstGeom>
          <a:ln>
            <a:noFill/>
          </a:ln>
        </p:spPr>
      </p:pic>
      <p:pic>
        <p:nvPicPr>
          <p:cNvPr id="16" name="Picture 15" descr="A black airplane seat with an airplane window&#10;&#10;AI-generated content may be incorrect.">
            <a:extLst>
              <a:ext uri="{FF2B5EF4-FFF2-40B4-BE49-F238E27FC236}">
                <a16:creationId xmlns:a16="http://schemas.microsoft.com/office/drawing/2014/main" id="{F9FD42F2-FFFA-8161-6B40-438BC6335B7B}"/>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8486" t="16252" r="27680" b="31791"/>
          <a:stretch>
            <a:fillRect/>
          </a:stretch>
        </p:blipFill>
        <p:spPr>
          <a:xfrm>
            <a:off x="10094980" y="3651810"/>
            <a:ext cx="1711077" cy="2121475"/>
          </a:xfrm>
          <a:prstGeom prst="rect">
            <a:avLst/>
          </a:prstGeom>
          <a:ln>
            <a:noFill/>
          </a:ln>
        </p:spPr>
      </p:pic>
      <p:pic>
        <p:nvPicPr>
          <p:cNvPr id="13" name="Picture 12" descr="A blue airplane with dotted lines and dots&#10;&#10;AI-generated content may be incorrect.">
            <a:extLst>
              <a:ext uri="{FF2B5EF4-FFF2-40B4-BE49-F238E27FC236}">
                <a16:creationId xmlns:a16="http://schemas.microsoft.com/office/drawing/2014/main" id="{EBE2C654-5E49-4BC9-DBB8-900D3F49D31D}"/>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6723" t="22592" r="14821" b="28102"/>
          <a:stretch>
            <a:fillRect/>
          </a:stretch>
        </p:blipFill>
        <p:spPr>
          <a:xfrm>
            <a:off x="6022817" y="3639666"/>
            <a:ext cx="1970549" cy="2145189"/>
          </a:xfrm>
          <a:prstGeom prst="rect">
            <a:avLst/>
          </a:prstGeom>
          <a:ln>
            <a:noFill/>
          </a:ln>
        </p:spPr>
      </p:pic>
      <p:sp>
        <p:nvSpPr>
          <p:cNvPr id="15" name="Rectangle 14">
            <a:extLst>
              <a:ext uri="{FF2B5EF4-FFF2-40B4-BE49-F238E27FC236}">
                <a16:creationId xmlns:a16="http://schemas.microsoft.com/office/drawing/2014/main" id="{6B251C41-B423-CA06-1557-D39D1496D390}"/>
              </a:ext>
            </a:extLst>
          </p:cNvPr>
          <p:cNvSpPr/>
          <p:nvPr/>
        </p:nvSpPr>
        <p:spPr>
          <a:xfrm>
            <a:off x="5890180" y="2699793"/>
            <a:ext cx="1970549" cy="72920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ADLaM Display" panose="02010000000000000000" pitchFamily="2" charset="0"/>
                <a:ea typeface="ADLaM Display" panose="02010000000000000000" pitchFamily="2" charset="0"/>
                <a:cs typeface="ADLaM Display" panose="02010000000000000000" pitchFamily="2" charset="0"/>
              </a:rPr>
              <a:t>Distance</a:t>
            </a:r>
          </a:p>
        </p:txBody>
      </p:sp>
      <p:sp>
        <p:nvSpPr>
          <p:cNvPr id="17" name="TextBox 16">
            <a:extLst>
              <a:ext uri="{FF2B5EF4-FFF2-40B4-BE49-F238E27FC236}">
                <a16:creationId xmlns:a16="http://schemas.microsoft.com/office/drawing/2014/main" id="{8F4DD8E2-5BF4-3180-C0C4-059F1435DC9A}"/>
              </a:ext>
            </a:extLst>
          </p:cNvPr>
          <p:cNvSpPr txBox="1"/>
          <p:nvPr/>
        </p:nvSpPr>
        <p:spPr>
          <a:xfrm>
            <a:off x="38275" y="6417785"/>
            <a:ext cx="12131423"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Dataset link:</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9" tooltip="https://www.kaggle.com/datasets/dilwong/flightprices/data"/>
              </a:rPr>
              <a:t>https://www.kaggle.com/datasets/dilwong/flightprices/data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993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6FA0E-8D2A-4F44-AFD5-58FB853573E7}"/>
              </a:ext>
            </a:extLst>
          </p:cNvPr>
          <p:cNvSpPr>
            <a:spLocks noGrp="1"/>
          </p:cNvSpPr>
          <p:nvPr>
            <p:ph type="title"/>
          </p:nvPr>
        </p:nvSpPr>
        <p:spPr>
          <a:xfrm>
            <a:off x="838200" y="1251860"/>
            <a:ext cx="10515600" cy="918437"/>
          </a:xfrm>
        </p:spPr>
        <p:txBody>
          <a:bodyPr/>
          <a:lstStyle/>
          <a:p>
            <a:r>
              <a:rPr lang="en-GB" sz="2400" b="0" i="0" dirty="0">
                <a:effectLst/>
                <a:latin typeface="system-ui"/>
              </a:rPr>
              <a:t>Do flight prices vary depending on the </a:t>
            </a:r>
            <a:r>
              <a:rPr lang="en-GB" sz="2400" b="1" i="0" dirty="0">
                <a:effectLst/>
                <a:latin typeface="system-ui"/>
              </a:rPr>
              <a:t>periods of the day</a:t>
            </a:r>
            <a:r>
              <a:rPr lang="en-GB" sz="2400" b="0" i="0" dirty="0">
                <a:effectLst/>
                <a:latin typeface="system-ui"/>
              </a:rPr>
              <a:t> (morning, afternoon, evening, night)?</a:t>
            </a:r>
          </a:p>
        </p:txBody>
      </p:sp>
      <p:pic>
        <p:nvPicPr>
          <p:cNvPr id="1026" name="Picture 2">
            <a:extLst>
              <a:ext uri="{FF2B5EF4-FFF2-40B4-BE49-F238E27FC236}">
                <a16:creationId xmlns:a16="http://schemas.microsoft.com/office/drawing/2014/main" id="{689F3E2B-BC40-42C6-A2D8-74BB91282774}"/>
              </a:ext>
            </a:extLst>
          </p:cNvPr>
          <p:cNvPicPr>
            <a:picLocks noGrp="1" noChangeAspect="1" noChangeArrowheads="1"/>
          </p:cNvPicPr>
          <p:nvPr>
            <p:ph sz="quarter" idx="16"/>
          </p:nvPr>
        </p:nvPicPr>
        <p:blipFill>
          <a:blip r:embed="rId2">
            <a:extLst>
              <a:ext uri="{28A0092B-C50C-407E-A947-70E740481C1C}">
                <a14:useLocalDpi xmlns:a14="http://schemas.microsoft.com/office/drawing/2010/main" val="0"/>
              </a:ext>
            </a:extLst>
          </a:blip>
          <a:srcRect/>
          <a:stretch>
            <a:fillRect/>
          </a:stretch>
        </p:blipFill>
        <p:spPr bwMode="auto">
          <a:xfrm>
            <a:off x="5927035" y="2205593"/>
            <a:ext cx="5133975" cy="40098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ontent Placeholder 7">
            <a:extLst>
              <a:ext uri="{FF2B5EF4-FFF2-40B4-BE49-F238E27FC236}">
                <a16:creationId xmlns:a16="http://schemas.microsoft.com/office/drawing/2014/main" id="{B11615D4-102E-48D8-BDC4-17F41C1B8086}"/>
              </a:ext>
            </a:extLst>
          </p:cNvPr>
          <p:cNvGraphicFramePr>
            <a:graphicFrameLocks noGrp="1"/>
          </p:cNvGraphicFramePr>
          <p:nvPr>
            <p:ph sz="quarter" idx="15"/>
            <p:extLst>
              <p:ext uri="{D42A27DB-BD31-4B8C-83A1-F6EECF244321}">
                <p14:modId xmlns:p14="http://schemas.microsoft.com/office/powerpoint/2010/main" val="3741540244"/>
              </p:ext>
            </p:extLst>
          </p:nvPr>
        </p:nvGraphicFramePr>
        <p:xfrm>
          <a:off x="987287" y="2817223"/>
          <a:ext cx="4459356" cy="2699467"/>
        </p:xfrm>
        <a:graphic>
          <a:graphicData uri="http://schemas.openxmlformats.org/drawingml/2006/table">
            <a:tbl>
              <a:tblPr>
                <a:tableStyleId>{7E9639D4-E3E2-4D34-9284-5A2195B3D0D7}</a:tableStyleId>
              </a:tblPr>
              <a:tblGrid>
                <a:gridCol w="1676400">
                  <a:extLst>
                    <a:ext uri="{9D8B030D-6E8A-4147-A177-3AD203B41FA5}">
                      <a16:colId xmlns:a16="http://schemas.microsoft.com/office/drawing/2014/main" val="1316031728"/>
                    </a:ext>
                  </a:extLst>
                </a:gridCol>
                <a:gridCol w="1456682">
                  <a:extLst>
                    <a:ext uri="{9D8B030D-6E8A-4147-A177-3AD203B41FA5}">
                      <a16:colId xmlns:a16="http://schemas.microsoft.com/office/drawing/2014/main" val="1229232516"/>
                    </a:ext>
                  </a:extLst>
                </a:gridCol>
                <a:gridCol w="1326274">
                  <a:extLst>
                    <a:ext uri="{9D8B030D-6E8A-4147-A177-3AD203B41FA5}">
                      <a16:colId xmlns:a16="http://schemas.microsoft.com/office/drawing/2014/main" val="3808719023"/>
                    </a:ext>
                  </a:extLst>
                </a:gridCol>
              </a:tblGrid>
              <a:tr h="442679">
                <a:tc>
                  <a:txBody>
                    <a:bodyPr/>
                    <a:lstStyle/>
                    <a:p>
                      <a:pPr algn="ctr" rtl="0" fontAlgn="ctr"/>
                      <a:r>
                        <a:rPr lang="en-US" sz="1400" b="1" u="none" strike="noStrike" dirty="0">
                          <a:effectLst/>
                        </a:rPr>
                        <a:t>Departure Period</a:t>
                      </a:r>
                      <a:endParaRPr lang="en-US" sz="14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sz="1400" b="1" u="none" strike="noStrike" dirty="0">
                          <a:effectLst/>
                        </a:rPr>
                        <a:t>Mean</a:t>
                      </a:r>
                      <a:endParaRPr lang="en-US" sz="14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sz="1400" b="1" u="none" strike="noStrike" dirty="0">
                          <a:effectLst/>
                        </a:rPr>
                        <a:t>Median</a:t>
                      </a:r>
                      <a:endParaRPr lang="en-US" sz="14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74685451"/>
                  </a:ext>
                </a:extLst>
              </a:tr>
              <a:tr h="564197">
                <a:tc>
                  <a:txBody>
                    <a:bodyPr/>
                    <a:lstStyle/>
                    <a:p>
                      <a:pPr algn="ctr" rtl="0" fontAlgn="ctr"/>
                      <a:r>
                        <a:rPr lang="en-US" sz="1600" b="1" u="none" strike="noStrike">
                          <a:effectLst/>
                        </a:rPr>
                        <a:t>Evening</a:t>
                      </a:r>
                      <a:endParaRPr lang="en-US" sz="1600" b="1"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u="none" strike="noStrike" dirty="0">
                          <a:effectLst/>
                        </a:rPr>
                        <a:t>329.09416</a:t>
                      </a:r>
                      <a:endParaRPr lang="en-US" sz="16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US" sz="1600" u="none" strike="noStrike" dirty="0">
                          <a:effectLst/>
                        </a:rPr>
                        <a:t>278.6</a:t>
                      </a:r>
                      <a:endParaRPr lang="en-US" sz="16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42348724"/>
                  </a:ext>
                </a:extLst>
              </a:tr>
              <a:tr h="564197">
                <a:tc>
                  <a:txBody>
                    <a:bodyPr/>
                    <a:lstStyle/>
                    <a:p>
                      <a:pPr algn="ctr" rtl="0" fontAlgn="ctr"/>
                      <a:r>
                        <a:rPr lang="en-US" sz="1600" b="1" u="none" strike="noStrike">
                          <a:effectLst/>
                        </a:rPr>
                        <a:t>Afternoon</a:t>
                      </a:r>
                      <a:endParaRPr lang="en-US" sz="1600" b="1"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u="none" strike="noStrike" dirty="0">
                          <a:effectLst/>
                        </a:rPr>
                        <a:t>341.3113</a:t>
                      </a:r>
                      <a:endParaRPr lang="en-US" sz="16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u="none" strike="noStrike" dirty="0">
                          <a:effectLst/>
                        </a:rPr>
                        <a:t>300.71</a:t>
                      </a:r>
                      <a:endParaRPr lang="en-US" sz="16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7941579"/>
                  </a:ext>
                </a:extLst>
              </a:tr>
              <a:tr h="564197">
                <a:tc>
                  <a:txBody>
                    <a:bodyPr/>
                    <a:lstStyle/>
                    <a:p>
                      <a:pPr algn="ctr" rtl="0" fontAlgn="ctr"/>
                      <a:r>
                        <a:rPr lang="en-US" sz="1600" b="1" u="none" strike="noStrike">
                          <a:effectLst/>
                        </a:rPr>
                        <a:t>Morning</a:t>
                      </a:r>
                      <a:endParaRPr lang="en-US" sz="1600" b="1"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u="none" strike="noStrike">
                          <a:effectLst/>
                        </a:rPr>
                        <a:t>354.89985</a:t>
                      </a:r>
                      <a:endParaRPr lang="en-US" sz="16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u="none" strike="noStrike">
                          <a:effectLst/>
                        </a:rPr>
                        <a:t>317.6</a:t>
                      </a:r>
                      <a:endParaRPr lang="en-US" sz="16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829037"/>
                  </a:ext>
                </a:extLst>
              </a:tr>
              <a:tr h="564197">
                <a:tc>
                  <a:txBody>
                    <a:bodyPr/>
                    <a:lstStyle/>
                    <a:p>
                      <a:pPr algn="ctr" rtl="0" fontAlgn="ctr"/>
                      <a:r>
                        <a:rPr lang="en-US" sz="1600" b="1" u="none" strike="noStrike" dirty="0">
                          <a:effectLst/>
                        </a:rPr>
                        <a:t>Night</a:t>
                      </a:r>
                      <a:endParaRPr lang="en-US" sz="16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1" u="none" strike="noStrike" dirty="0">
                          <a:effectLst/>
                        </a:rPr>
                        <a:t>379.43515</a:t>
                      </a:r>
                      <a:endParaRPr lang="en-US" sz="16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US" sz="1600" b="1" u="none" strike="noStrike" dirty="0">
                          <a:effectLst/>
                        </a:rPr>
                        <a:t>354.01</a:t>
                      </a:r>
                      <a:endParaRPr lang="en-US" sz="16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23580998"/>
                  </a:ext>
                </a:extLst>
              </a:tr>
            </a:tbl>
          </a:graphicData>
        </a:graphic>
      </p:graphicFrame>
      <p:pic>
        <p:nvPicPr>
          <p:cNvPr id="3" name="Content Placeholder 10" descr="A blue and orange ticket with a plane flying&#10;&#10;AI-generated content may be incorrect.">
            <a:extLst>
              <a:ext uri="{FF2B5EF4-FFF2-40B4-BE49-F238E27FC236}">
                <a16:creationId xmlns:a16="http://schemas.microsoft.com/office/drawing/2014/main" id="{F62294E2-71AF-66AB-497A-31796EE912E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5264" t="10652" r="24428" b="13832"/>
          <a:stretch>
            <a:fillRect/>
          </a:stretch>
        </p:blipFill>
        <p:spPr>
          <a:xfrm>
            <a:off x="40230" y="149402"/>
            <a:ext cx="1390953" cy="1540252"/>
          </a:xfrm>
          <a:prstGeom prst="rect">
            <a:avLst/>
          </a:prstGeom>
          <a:noFill/>
          <a:ln>
            <a:noFill/>
          </a:ln>
        </p:spPr>
      </p:pic>
      <p:sp>
        <p:nvSpPr>
          <p:cNvPr id="4" name="Title 1">
            <a:extLst>
              <a:ext uri="{FF2B5EF4-FFF2-40B4-BE49-F238E27FC236}">
                <a16:creationId xmlns:a16="http://schemas.microsoft.com/office/drawing/2014/main" id="{02CD096C-EB9A-B804-C42C-78E0BB22FFCB}"/>
              </a:ext>
            </a:extLst>
          </p:cNvPr>
          <p:cNvSpPr txBox="1">
            <a:spLocks/>
          </p:cNvSpPr>
          <p:nvPr/>
        </p:nvSpPr>
        <p:spPr>
          <a:xfrm>
            <a:off x="1058093" y="644496"/>
            <a:ext cx="2190067" cy="620241"/>
          </a:xfrm>
          <a:prstGeom prst="rect">
            <a:avLst/>
          </a:prstGeom>
          <a:noFill/>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1. Time</a:t>
            </a:r>
            <a:endParaRPr lang="en-US" sz="2400" dirty="0"/>
          </a:p>
        </p:txBody>
      </p:sp>
      <p:cxnSp>
        <p:nvCxnSpPr>
          <p:cNvPr id="5" name="Straight Connector 4">
            <a:extLst>
              <a:ext uri="{FF2B5EF4-FFF2-40B4-BE49-F238E27FC236}">
                <a16:creationId xmlns:a16="http://schemas.microsoft.com/office/drawing/2014/main" id="{136D4491-3F22-3217-461C-C8EB4F9EA35A}"/>
              </a:ext>
            </a:extLst>
          </p:cNvPr>
          <p:cNvCxnSpPr>
            <a:cxnSpLocks/>
          </p:cNvCxnSpPr>
          <p:nvPr/>
        </p:nvCxnSpPr>
        <p:spPr>
          <a:xfrm flipV="1">
            <a:off x="6181106" y="5337958"/>
            <a:ext cx="5172694" cy="41564"/>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198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148BE-7EA0-4E83-B65F-B3235604C2B1}"/>
              </a:ext>
            </a:extLst>
          </p:cNvPr>
          <p:cNvSpPr>
            <a:spLocks noGrp="1"/>
          </p:cNvSpPr>
          <p:nvPr>
            <p:ph type="title"/>
          </p:nvPr>
        </p:nvSpPr>
        <p:spPr>
          <a:xfrm>
            <a:off x="838200" y="1264737"/>
            <a:ext cx="10515600" cy="920011"/>
          </a:xfrm>
        </p:spPr>
        <p:txBody>
          <a:bodyPr/>
          <a:lstStyle/>
          <a:p>
            <a:r>
              <a:rPr lang="en-GB" sz="2400" dirty="0">
                <a:latin typeface="system-ui"/>
              </a:rPr>
              <a:t>Do flight </a:t>
            </a:r>
            <a:r>
              <a:rPr lang="en-GB" sz="2400" b="1" dirty="0">
                <a:latin typeface="system-ui"/>
              </a:rPr>
              <a:t>prices</a:t>
            </a:r>
            <a:r>
              <a:rPr lang="en-GB" sz="2400" dirty="0">
                <a:latin typeface="system-ui"/>
              </a:rPr>
              <a:t> vary depending on </a:t>
            </a:r>
            <a:r>
              <a:rPr lang="en-GB" sz="2400" b="1" dirty="0">
                <a:latin typeface="system-ui"/>
              </a:rPr>
              <a:t>the day of the week</a:t>
            </a:r>
            <a:r>
              <a:rPr lang="en-GB" sz="2400" dirty="0">
                <a:latin typeface="system-ui"/>
              </a:rPr>
              <a:t>?</a:t>
            </a:r>
            <a:endParaRPr lang="en-US" sz="2400" dirty="0">
              <a:latin typeface="system-ui"/>
            </a:endParaRPr>
          </a:p>
        </p:txBody>
      </p:sp>
      <p:graphicFrame>
        <p:nvGraphicFramePr>
          <p:cNvPr id="11" name="Content Placeholder 10">
            <a:extLst>
              <a:ext uri="{FF2B5EF4-FFF2-40B4-BE49-F238E27FC236}">
                <a16:creationId xmlns:a16="http://schemas.microsoft.com/office/drawing/2014/main" id="{53B895EC-8CFE-4C51-B642-1A3CDB099974}"/>
              </a:ext>
            </a:extLst>
          </p:cNvPr>
          <p:cNvGraphicFramePr>
            <a:graphicFrameLocks noGrp="1"/>
          </p:cNvGraphicFramePr>
          <p:nvPr>
            <p:ph sz="quarter" idx="15"/>
            <p:extLst>
              <p:ext uri="{D42A27DB-BD31-4B8C-83A1-F6EECF244321}">
                <p14:modId xmlns:p14="http://schemas.microsoft.com/office/powerpoint/2010/main" val="997826116"/>
              </p:ext>
            </p:extLst>
          </p:nvPr>
        </p:nvGraphicFramePr>
        <p:xfrm>
          <a:off x="1061417" y="2747174"/>
          <a:ext cx="3928028" cy="2976114"/>
        </p:xfrm>
        <a:graphic>
          <a:graphicData uri="http://schemas.openxmlformats.org/drawingml/2006/table">
            <a:tbl>
              <a:tblPr>
                <a:tableStyleId>{21E4AEA4-8DFA-4A89-87EB-49C32662AFE0}</a:tableStyleId>
              </a:tblPr>
              <a:tblGrid>
                <a:gridCol w="1398308">
                  <a:extLst>
                    <a:ext uri="{9D8B030D-6E8A-4147-A177-3AD203B41FA5}">
                      <a16:colId xmlns:a16="http://schemas.microsoft.com/office/drawing/2014/main" val="639831014"/>
                    </a:ext>
                  </a:extLst>
                </a:gridCol>
                <a:gridCol w="1278203">
                  <a:extLst>
                    <a:ext uri="{9D8B030D-6E8A-4147-A177-3AD203B41FA5}">
                      <a16:colId xmlns:a16="http://schemas.microsoft.com/office/drawing/2014/main" val="2851175506"/>
                    </a:ext>
                  </a:extLst>
                </a:gridCol>
                <a:gridCol w="1251517">
                  <a:extLst>
                    <a:ext uri="{9D8B030D-6E8A-4147-A177-3AD203B41FA5}">
                      <a16:colId xmlns:a16="http://schemas.microsoft.com/office/drawing/2014/main" val="3269980569"/>
                    </a:ext>
                  </a:extLst>
                </a:gridCol>
              </a:tblGrid>
              <a:tr h="451417">
                <a:tc>
                  <a:txBody>
                    <a:bodyPr/>
                    <a:lstStyle/>
                    <a:p>
                      <a:pPr marL="0" algn="ctr" defTabSz="914400" rtl="0" eaLnBrk="1" fontAlgn="ctr" latinLnBrk="0" hangingPunct="1"/>
                      <a:r>
                        <a:rPr lang="en-US" sz="1400" b="1" u="none" strike="noStrike" kern="1200">
                          <a:solidFill>
                            <a:schemeClr val="tx1"/>
                          </a:solidFill>
                          <a:effectLst/>
                        </a:rPr>
                        <a:t>Flight Date</a:t>
                      </a:r>
                      <a:endParaRPr lang="en-US" sz="1400" b="1" u="none" strike="noStrike" kern="120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400" b="1" u="none" strike="noStrike" kern="1200" dirty="0">
                          <a:solidFill>
                            <a:schemeClr val="tx1"/>
                          </a:solidFill>
                          <a:effectLst/>
                        </a:rPr>
                        <a:t>Mean</a:t>
                      </a:r>
                      <a:endParaRPr lang="en-US" sz="1400" b="1"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400" b="1" u="none" strike="noStrike" kern="1200" dirty="0">
                          <a:solidFill>
                            <a:schemeClr val="tx1"/>
                          </a:solidFill>
                          <a:effectLst/>
                        </a:rPr>
                        <a:t>Median</a:t>
                      </a:r>
                      <a:endParaRPr lang="en-US" sz="1400" b="1"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8115999"/>
                  </a:ext>
                </a:extLst>
              </a:tr>
              <a:tr h="360671">
                <a:tc>
                  <a:txBody>
                    <a:bodyPr/>
                    <a:lstStyle/>
                    <a:p>
                      <a:pPr marL="0" algn="ctr" defTabSz="914400" rtl="0" eaLnBrk="1" fontAlgn="ctr" latinLnBrk="0" hangingPunct="1"/>
                      <a:r>
                        <a:rPr lang="en-US" sz="1400" b="1" u="none" strike="noStrike" kern="1200" dirty="0">
                          <a:solidFill>
                            <a:schemeClr val="tx1"/>
                          </a:solidFill>
                          <a:effectLst/>
                        </a:rPr>
                        <a:t>Tuesday</a:t>
                      </a:r>
                      <a:endParaRPr lang="en-US" sz="1400" b="1"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400" b="0" u="none" strike="noStrike" kern="1200" dirty="0">
                          <a:solidFill>
                            <a:schemeClr val="tx1"/>
                          </a:solidFill>
                          <a:effectLst/>
                        </a:rPr>
                        <a:t>294.17013</a:t>
                      </a:r>
                      <a:endParaRPr lang="en-US" sz="1400" b="0"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algn="ctr" defTabSz="914400" rtl="0" eaLnBrk="1" fontAlgn="ctr" latinLnBrk="0" hangingPunct="1"/>
                      <a:r>
                        <a:rPr lang="en-US" sz="1400" b="0" u="none" strike="noStrike" kern="1200" dirty="0">
                          <a:solidFill>
                            <a:schemeClr val="tx1"/>
                          </a:solidFill>
                          <a:effectLst/>
                        </a:rPr>
                        <a:t>248.6</a:t>
                      </a:r>
                      <a:endParaRPr lang="en-US" sz="1400" b="0"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202939805"/>
                  </a:ext>
                </a:extLst>
              </a:tr>
              <a:tr h="360671">
                <a:tc>
                  <a:txBody>
                    <a:bodyPr/>
                    <a:lstStyle/>
                    <a:p>
                      <a:pPr marL="0" algn="ctr" defTabSz="914400" rtl="0" eaLnBrk="1" fontAlgn="ctr" latinLnBrk="0" hangingPunct="1"/>
                      <a:r>
                        <a:rPr lang="en-US" sz="1400" b="1" u="none" strike="noStrike" kern="1200" dirty="0">
                          <a:solidFill>
                            <a:schemeClr val="tx1"/>
                          </a:solidFill>
                          <a:effectLst/>
                        </a:rPr>
                        <a:t>Wednesday</a:t>
                      </a:r>
                      <a:endParaRPr lang="en-US" sz="1400" b="1"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400" b="0" u="none" strike="noStrike" kern="1200" dirty="0">
                          <a:solidFill>
                            <a:schemeClr val="tx1"/>
                          </a:solidFill>
                          <a:effectLst/>
                        </a:rPr>
                        <a:t>302.89228</a:t>
                      </a:r>
                      <a:endParaRPr lang="en-US" sz="1400" b="0"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400" b="0" u="none" strike="noStrike" kern="1200">
                          <a:solidFill>
                            <a:schemeClr val="tx1"/>
                          </a:solidFill>
                          <a:effectLst/>
                        </a:rPr>
                        <a:t>262.61</a:t>
                      </a:r>
                      <a:endParaRPr lang="en-US" sz="1400" b="0" u="none" strike="noStrike" kern="120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2917563"/>
                  </a:ext>
                </a:extLst>
              </a:tr>
              <a:tr h="360671">
                <a:tc>
                  <a:txBody>
                    <a:bodyPr/>
                    <a:lstStyle/>
                    <a:p>
                      <a:pPr marL="0" algn="ctr" defTabSz="914400" rtl="0" eaLnBrk="1" fontAlgn="ctr" latinLnBrk="0" hangingPunct="1"/>
                      <a:r>
                        <a:rPr lang="en-US" sz="1400" b="1" u="none" strike="noStrike" kern="1200">
                          <a:solidFill>
                            <a:schemeClr val="tx1"/>
                          </a:solidFill>
                          <a:effectLst/>
                        </a:rPr>
                        <a:t>Saturday</a:t>
                      </a:r>
                      <a:endParaRPr lang="en-US" sz="1400" b="1" u="none" strike="noStrike" kern="120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400" b="0" u="none" strike="noStrike" kern="1200" dirty="0">
                          <a:solidFill>
                            <a:schemeClr val="tx1"/>
                          </a:solidFill>
                          <a:effectLst/>
                        </a:rPr>
                        <a:t>344.42736</a:t>
                      </a:r>
                      <a:endParaRPr lang="en-US" sz="1400" b="0"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400" b="0" u="none" strike="noStrike" kern="1200" dirty="0">
                          <a:solidFill>
                            <a:schemeClr val="tx1"/>
                          </a:solidFill>
                          <a:effectLst/>
                        </a:rPr>
                        <a:t>297.1</a:t>
                      </a:r>
                      <a:endParaRPr lang="en-US" sz="1400" b="0"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0635261"/>
                  </a:ext>
                </a:extLst>
              </a:tr>
              <a:tr h="360671">
                <a:tc>
                  <a:txBody>
                    <a:bodyPr/>
                    <a:lstStyle/>
                    <a:p>
                      <a:pPr marL="0" algn="ctr" defTabSz="914400" rtl="0" eaLnBrk="1" fontAlgn="ctr" latinLnBrk="0" hangingPunct="1"/>
                      <a:r>
                        <a:rPr lang="en-US" sz="1400" b="1" u="none" strike="noStrike" kern="1200">
                          <a:solidFill>
                            <a:schemeClr val="tx1"/>
                          </a:solidFill>
                          <a:effectLst/>
                        </a:rPr>
                        <a:t>Thursday</a:t>
                      </a:r>
                      <a:endParaRPr lang="en-US" sz="1400" b="1" u="none" strike="noStrike" kern="120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400" b="0" u="none" strike="noStrike" kern="1200" dirty="0">
                          <a:solidFill>
                            <a:schemeClr val="tx1"/>
                          </a:solidFill>
                          <a:effectLst/>
                        </a:rPr>
                        <a:t>361.85558</a:t>
                      </a:r>
                      <a:endParaRPr lang="en-US" sz="1400" b="0"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400" b="0" u="none" strike="noStrike" kern="1200" dirty="0">
                          <a:solidFill>
                            <a:schemeClr val="tx1"/>
                          </a:solidFill>
                          <a:effectLst/>
                        </a:rPr>
                        <a:t>326.6</a:t>
                      </a:r>
                      <a:endParaRPr lang="en-US" sz="1400" b="0"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2973225"/>
                  </a:ext>
                </a:extLst>
              </a:tr>
              <a:tr h="360671">
                <a:tc>
                  <a:txBody>
                    <a:bodyPr/>
                    <a:lstStyle/>
                    <a:p>
                      <a:pPr marL="0" algn="ctr" defTabSz="914400" rtl="0" eaLnBrk="1" fontAlgn="ctr" latinLnBrk="0" hangingPunct="1"/>
                      <a:r>
                        <a:rPr lang="en-US" sz="1400" b="1" u="none" strike="noStrike" kern="1200">
                          <a:solidFill>
                            <a:schemeClr val="tx1"/>
                          </a:solidFill>
                          <a:effectLst/>
                        </a:rPr>
                        <a:t>Monday</a:t>
                      </a:r>
                      <a:endParaRPr lang="en-US" sz="1400" b="1" u="none" strike="noStrike" kern="120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400" b="0" u="none" strike="noStrike" kern="1200" dirty="0">
                          <a:solidFill>
                            <a:schemeClr val="tx1"/>
                          </a:solidFill>
                          <a:effectLst/>
                        </a:rPr>
                        <a:t>368.62629</a:t>
                      </a:r>
                      <a:endParaRPr lang="en-US" sz="1400" b="0"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400" b="0" u="none" strike="noStrike" kern="1200" dirty="0">
                          <a:solidFill>
                            <a:schemeClr val="tx1"/>
                          </a:solidFill>
                          <a:effectLst/>
                        </a:rPr>
                        <a:t>336.1</a:t>
                      </a:r>
                      <a:endParaRPr lang="en-US" sz="1400" b="0"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5891177"/>
                  </a:ext>
                </a:extLst>
              </a:tr>
              <a:tr h="360671">
                <a:tc>
                  <a:txBody>
                    <a:bodyPr/>
                    <a:lstStyle/>
                    <a:p>
                      <a:pPr marL="0" algn="ctr" defTabSz="914400" rtl="0" eaLnBrk="1" fontAlgn="ctr" latinLnBrk="0" hangingPunct="1"/>
                      <a:r>
                        <a:rPr lang="en-US" sz="1400" b="1" u="none" strike="noStrike" kern="1200">
                          <a:solidFill>
                            <a:schemeClr val="tx1"/>
                          </a:solidFill>
                          <a:effectLst/>
                        </a:rPr>
                        <a:t>Friday</a:t>
                      </a:r>
                      <a:endParaRPr lang="en-US" sz="1400" b="1" u="none" strike="noStrike" kern="120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400" b="0" u="none" strike="noStrike" kern="1200" dirty="0">
                          <a:solidFill>
                            <a:schemeClr val="tx1"/>
                          </a:solidFill>
                          <a:effectLst/>
                        </a:rPr>
                        <a:t>370.49098</a:t>
                      </a:r>
                      <a:endParaRPr lang="en-US" sz="1400" b="0"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400" b="0" u="none" strike="noStrike" kern="1200" dirty="0">
                          <a:solidFill>
                            <a:schemeClr val="tx1"/>
                          </a:solidFill>
                          <a:effectLst/>
                        </a:rPr>
                        <a:t>335.58</a:t>
                      </a:r>
                      <a:endParaRPr lang="en-US" sz="1400" b="0"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1958853"/>
                  </a:ext>
                </a:extLst>
              </a:tr>
              <a:tr h="360671">
                <a:tc>
                  <a:txBody>
                    <a:bodyPr/>
                    <a:lstStyle/>
                    <a:p>
                      <a:pPr marL="0" algn="ctr" defTabSz="914400" rtl="0" eaLnBrk="1" fontAlgn="ctr" latinLnBrk="0" hangingPunct="1"/>
                      <a:r>
                        <a:rPr lang="en-US" sz="1400" b="1" u="none" strike="noStrike" kern="1200" dirty="0">
                          <a:solidFill>
                            <a:schemeClr val="tx1"/>
                          </a:solidFill>
                          <a:effectLst/>
                        </a:rPr>
                        <a:t>Sunday</a:t>
                      </a:r>
                      <a:endParaRPr lang="en-US" sz="1400" b="1"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400" b="0" u="none" strike="noStrike" kern="1200" dirty="0">
                          <a:solidFill>
                            <a:schemeClr val="tx1"/>
                          </a:solidFill>
                          <a:effectLst/>
                        </a:rPr>
                        <a:t>429.35428</a:t>
                      </a:r>
                      <a:endParaRPr lang="en-US" sz="1400" b="0"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algn="ctr" defTabSz="914400" rtl="0" eaLnBrk="1" fontAlgn="ctr" latinLnBrk="0" hangingPunct="1"/>
                      <a:r>
                        <a:rPr lang="en-US" sz="1400" b="0" u="none" strike="noStrike" kern="1200" dirty="0">
                          <a:solidFill>
                            <a:schemeClr val="tx1"/>
                          </a:solidFill>
                          <a:effectLst/>
                        </a:rPr>
                        <a:t>378.6</a:t>
                      </a:r>
                      <a:endParaRPr lang="en-US" sz="1400" b="0"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105480666"/>
                  </a:ext>
                </a:extLst>
              </a:tr>
            </a:tbl>
          </a:graphicData>
        </a:graphic>
      </p:graphicFrame>
      <p:pic>
        <p:nvPicPr>
          <p:cNvPr id="2050" name="Picture 2">
            <a:extLst>
              <a:ext uri="{FF2B5EF4-FFF2-40B4-BE49-F238E27FC236}">
                <a16:creationId xmlns:a16="http://schemas.microsoft.com/office/drawing/2014/main" id="{02E3238B-F611-49BF-ACD1-BE31484A8FBA}"/>
              </a:ext>
            </a:extLst>
          </p:cNvPr>
          <p:cNvPicPr>
            <a:picLocks noGrp="1" noChangeAspect="1" noChangeArrowheads="1"/>
          </p:cNvPicPr>
          <p:nvPr>
            <p:ph sz="quarter" idx="16"/>
          </p:nvPr>
        </p:nvPicPr>
        <p:blipFill>
          <a:blip r:embed="rId2">
            <a:extLst>
              <a:ext uri="{28A0092B-C50C-407E-A947-70E740481C1C}">
                <a14:useLocalDpi xmlns:a14="http://schemas.microsoft.com/office/drawing/2010/main" val="0"/>
              </a:ext>
            </a:extLst>
          </a:blip>
          <a:srcRect/>
          <a:stretch>
            <a:fillRect/>
          </a:stretch>
        </p:blipFill>
        <p:spPr bwMode="auto">
          <a:xfrm>
            <a:off x="5527850" y="2160764"/>
            <a:ext cx="5513849" cy="4075043"/>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10" descr="A blue and orange ticket with a plane flying&#10;&#10;AI-generated content may be incorrect.">
            <a:extLst>
              <a:ext uri="{FF2B5EF4-FFF2-40B4-BE49-F238E27FC236}">
                <a16:creationId xmlns:a16="http://schemas.microsoft.com/office/drawing/2014/main" id="{5C13E438-9C3B-122A-3706-C5E8456A014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5264" t="10652" r="24428" b="13832"/>
          <a:stretch>
            <a:fillRect/>
          </a:stretch>
        </p:blipFill>
        <p:spPr>
          <a:xfrm>
            <a:off x="40230" y="149402"/>
            <a:ext cx="1390953" cy="1540252"/>
          </a:xfrm>
          <a:prstGeom prst="rect">
            <a:avLst/>
          </a:prstGeom>
          <a:noFill/>
          <a:ln>
            <a:noFill/>
          </a:ln>
        </p:spPr>
      </p:pic>
      <p:sp>
        <p:nvSpPr>
          <p:cNvPr id="4" name="Title 1">
            <a:extLst>
              <a:ext uri="{FF2B5EF4-FFF2-40B4-BE49-F238E27FC236}">
                <a16:creationId xmlns:a16="http://schemas.microsoft.com/office/drawing/2014/main" id="{917AE669-3FAF-B7E4-38BB-BE34343E9F71}"/>
              </a:ext>
            </a:extLst>
          </p:cNvPr>
          <p:cNvSpPr txBox="1">
            <a:spLocks/>
          </p:cNvSpPr>
          <p:nvPr/>
        </p:nvSpPr>
        <p:spPr>
          <a:xfrm>
            <a:off x="1058093" y="644496"/>
            <a:ext cx="2190067" cy="620241"/>
          </a:xfrm>
          <a:prstGeom prst="rect">
            <a:avLst/>
          </a:prstGeom>
          <a:noFill/>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1. Time</a:t>
            </a:r>
            <a:endParaRPr lang="en-US" sz="2400" dirty="0"/>
          </a:p>
        </p:txBody>
      </p:sp>
    </p:spTree>
    <p:extLst>
      <p:ext uri="{BB962C8B-B14F-4D97-AF65-F5344CB8AC3E}">
        <p14:creationId xmlns:p14="http://schemas.microsoft.com/office/powerpoint/2010/main" val="1512910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81865-579E-4144-8E4F-CFE5F3E28AD2}"/>
              </a:ext>
            </a:extLst>
          </p:cNvPr>
          <p:cNvSpPr>
            <a:spLocks noGrp="1"/>
          </p:cNvSpPr>
          <p:nvPr>
            <p:ph type="title"/>
          </p:nvPr>
        </p:nvSpPr>
        <p:spPr/>
        <p:txBody>
          <a:bodyPr/>
          <a:lstStyle/>
          <a:p>
            <a:r>
              <a:rPr lang="en-GB" sz="2400" dirty="0">
                <a:latin typeface="system-ui"/>
              </a:rPr>
              <a:t>Are ticket prices affected by seats remaining or number of flights offered on a given day?</a:t>
            </a:r>
            <a:endParaRPr lang="en-US" sz="2400" dirty="0">
              <a:latin typeface="system-ui"/>
            </a:endParaRPr>
          </a:p>
        </p:txBody>
      </p:sp>
      <p:sp>
        <p:nvSpPr>
          <p:cNvPr id="3" name="Content Placeholder 2">
            <a:extLst>
              <a:ext uri="{FF2B5EF4-FFF2-40B4-BE49-F238E27FC236}">
                <a16:creationId xmlns:a16="http://schemas.microsoft.com/office/drawing/2014/main" id="{74EB863C-8B57-4E5B-8AC0-0DD6739B69BF}"/>
              </a:ext>
            </a:extLst>
          </p:cNvPr>
          <p:cNvSpPr>
            <a:spLocks noGrp="1"/>
          </p:cNvSpPr>
          <p:nvPr>
            <p:ph sz="quarter" idx="15"/>
          </p:nvPr>
        </p:nvSpPr>
        <p:spPr>
          <a:xfrm>
            <a:off x="829926" y="1529133"/>
            <a:ext cx="5134335" cy="4113054"/>
          </a:xfrm>
        </p:spPr>
        <p:txBody>
          <a:bodyPr/>
          <a:lstStyle/>
          <a:p>
            <a:r>
              <a:rPr lang="en-US" dirty="0"/>
              <a:t>    Correlation = - 0.6 (notable)</a:t>
            </a:r>
          </a:p>
        </p:txBody>
      </p:sp>
      <p:sp>
        <p:nvSpPr>
          <p:cNvPr id="4" name="Content Placeholder 3">
            <a:extLst>
              <a:ext uri="{FF2B5EF4-FFF2-40B4-BE49-F238E27FC236}">
                <a16:creationId xmlns:a16="http://schemas.microsoft.com/office/drawing/2014/main" id="{6B293181-387B-48FA-BB74-4EA5D6C5C36B}"/>
              </a:ext>
            </a:extLst>
          </p:cNvPr>
          <p:cNvSpPr>
            <a:spLocks noGrp="1"/>
          </p:cNvSpPr>
          <p:nvPr>
            <p:ph sz="quarter" idx="16"/>
          </p:nvPr>
        </p:nvSpPr>
        <p:spPr>
          <a:xfrm>
            <a:off x="6219465" y="1500809"/>
            <a:ext cx="4991874" cy="4402573"/>
          </a:xfrm>
        </p:spPr>
        <p:txBody>
          <a:bodyPr/>
          <a:lstStyle/>
          <a:p>
            <a:r>
              <a:rPr lang="en-US" dirty="0"/>
              <a:t>   Correlation = -0.008 (Weak)</a:t>
            </a:r>
          </a:p>
          <a:p>
            <a:endParaRPr lang="en-US" dirty="0"/>
          </a:p>
        </p:txBody>
      </p:sp>
      <p:pic>
        <p:nvPicPr>
          <p:cNvPr id="3078" name="Picture 6">
            <a:extLst>
              <a:ext uri="{FF2B5EF4-FFF2-40B4-BE49-F238E27FC236}">
                <a16:creationId xmlns:a16="http://schemas.microsoft.com/office/drawing/2014/main" id="{34E6498F-8515-40C6-BF39-5A2208C6E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412" y="2044682"/>
            <a:ext cx="5087723" cy="403632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6BFC51D-EB36-49A6-B493-92C4EFC61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722" y="2170258"/>
            <a:ext cx="4771149" cy="3785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40368"/>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{ADA2212F-7469-4CDF-B5F7-7BC350D9C000}TFb73f27a7-0404-48d9-96f8-0ca8d35477ec68e4afe9_win32-7b62b493978d</Template>
  <TotalTime>825</TotalTime>
  <Words>550</Words>
  <Application>Microsoft Office PowerPoint</Application>
  <PresentationFormat>Widescreen</PresentationFormat>
  <Paragraphs>114</Paragraphs>
  <Slides>21</Slides>
  <Notes>16</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Abadi</vt:lpstr>
      <vt:lpstr>ADLaM Display</vt:lpstr>
      <vt:lpstr>Aptos</vt:lpstr>
      <vt:lpstr>Arial</vt:lpstr>
      <vt:lpstr>Calibri</vt:lpstr>
      <vt:lpstr>Calibri Light</vt:lpstr>
      <vt:lpstr>Posterama Text SemiBold</vt:lpstr>
      <vt:lpstr>system-ui</vt:lpstr>
      <vt:lpstr>Times New Roman</vt:lpstr>
      <vt:lpstr>Wingdings</vt:lpstr>
      <vt:lpstr>Custom</vt:lpstr>
      <vt:lpstr>Flying prices</vt:lpstr>
      <vt:lpstr>AGENDA</vt:lpstr>
      <vt:lpstr>PowerPoint Presentation</vt:lpstr>
      <vt:lpstr>Statement of Problem</vt:lpstr>
      <vt:lpstr>PowerPoint Presentation</vt:lpstr>
      <vt:lpstr>Analysis of the data</vt:lpstr>
      <vt:lpstr>Do flight prices vary depending on the periods of the day (morning, afternoon, evening, night)?</vt:lpstr>
      <vt:lpstr>Do flight prices vary depending on the day of the week?</vt:lpstr>
      <vt:lpstr>Are ticket prices affected by seats remaining or number of flights offered on a given day?</vt:lpstr>
      <vt:lpstr>2. Airlines</vt:lpstr>
      <vt:lpstr>PowerPoint Presentation</vt:lpstr>
      <vt:lpstr>Airlines</vt:lpstr>
      <vt:lpstr>Airlines</vt:lpstr>
      <vt:lpstr>3. Duration</vt:lpstr>
      <vt:lpstr>4. Distance</vt:lpstr>
      <vt:lpstr>5. Cabin Class</vt:lpstr>
      <vt:lpstr>6. Stops</vt:lpstr>
      <vt:lpstr>6. Stops</vt:lpstr>
      <vt:lpstr>6. Stops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ahmed zohdy</dc:creator>
  <cp:lastModifiedBy>ahmed zohdy</cp:lastModifiedBy>
  <cp:revision>56</cp:revision>
  <dcterms:created xsi:type="dcterms:W3CDTF">2025-08-04T18:15:18Z</dcterms:created>
  <dcterms:modified xsi:type="dcterms:W3CDTF">2025-08-07T09:15:08Z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